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9" r:id="rId3"/>
    <p:sldId id="268" r:id="rId4"/>
    <p:sldId id="263" r:id="rId5"/>
    <p:sldId id="282" r:id="rId6"/>
    <p:sldId id="285" r:id="rId7"/>
    <p:sldId id="262" r:id="rId8"/>
    <p:sldId id="258" r:id="rId9"/>
    <p:sldId id="274" r:id="rId10"/>
    <p:sldId id="276" r:id="rId11"/>
    <p:sldId id="277" r:id="rId12"/>
    <p:sldId id="278" r:id="rId13"/>
    <p:sldId id="279" r:id="rId14"/>
    <p:sldId id="280" r:id="rId15"/>
    <p:sldId id="281" r:id="rId16"/>
    <p:sldId id="261" r:id="rId17"/>
    <p:sldId id="271" r:id="rId18"/>
    <p:sldId id="267" r:id="rId19"/>
    <p:sldId id="283" r:id="rId20"/>
    <p:sldId id="284" r:id="rId21"/>
    <p:sldId id="257" r:id="rId22"/>
    <p:sldId id="26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80258" autoAdjust="0"/>
  </p:normalViewPr>
  <p:slideViewPr>
    <p:cSldViewPr>
      <p:cViewPr>
        <p:scale>
          <a:sx n="90" d="100"/>
          <a:sy n="90" d="100"/>
        </p:scale>
        <p:origin x="-2960" y="-6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F61AC-4F2E-48DB-BE99-A3EE038EED7B}" type="doc">
      <dgm:prSet loTypeId="urn:microsoft.com/office/officeart/2005/8/layout/funnel1" loCatId="relationship" qsTypeId="urn:microsoft.com/office/officeart/2005/8/quickstyle/3d1" qsCatId="3D" csTypeId="urn:microsoft.com/office/officeart/2005/8/colors/accent4_4" csCatId="accent4" phldr="1"/>
      <dgm:spPr/>
      <dgm:t>
        <a:bodyPr/>
        <a:lstStyle/>
        <a:p>
          <a:endParaRPr lang="en-US"/>
        </a:p>
      </dgm:t>
    </dgm:pt>
    <dgm:pt modelId="{F5139A41-3F1B-4047-AECC-EB7B34E7799E}">
      <dgm:prSet phldrT="[Text]"/>
      <dgm:spPr/>
      <dgm:t>
        <a:bodyPr/>
        <a:lstStyle/>
        <a:p>
          <a:r>
            <a:rPr lang="en-US" dirty="0" smtClean="0"/>
            <a:t>literacy studies</a:t>
          </a:r>
          <a:endParaRPr lang="en-US" dirty="0"/>
        </a:p>
      </dgm:t>
    </dgm:pt>
    <dgm:pt modelId="{90CA0364-06FA-41A1-9611-89B071502A8A}" type="parTrans" cxnId="{CF71D08D-2A7B-4FAC-AD76-50A2C95B54EA}">
      <dgm:prSet/>
      <dgm:spPr/>
      <dgm:t>
        <a:bodyPr/>
        <a:lstStyle/>
        <a:p>
          <a:endParaRPr lang="en-US"/>
        </a:p>
      </dgm:t>
    </dgm:pt>
    <dgm:pt modelId="{EFBFFFB6-9350-4F5F-A7E4-041A38EF7308}" type="sibTrans" cxnId="{CF71D08D-2A7B-4FAC-AD76-50A2C95B54EA}">
      <dgm:prSet/>
      <dgm:spPr/>
      <dgm:t>
        <a:bodyPr/>
        <a:lstStyle/>
        <a:p>
          <a:endParaRPr lang="en-US"/>
        </a:p>
      </dgm:t>
    </dgm:pt>
    <dgm:pt modelId="{89087614-62F9-4C16-8AB1-7BDF696B1C8C}">
      <dgm:prSet phldrT="[Text]"/>
      <dgm:spPr/>
      <dgm:t>
        <a:bodyPr/>
        <a:lstStyle/>
        <a:p>
          <a:r>
            <a:rPr lang="en-US" dirty="0" smtClean="0"/>
            <a:t>computers </a:t>
          </a:r>
        </a:p>
        <a:p>
          <a:r>
            <a:rPr lang="en-US" dirty="0" smtClean="0"/>
            <a:t>&amp; writing</a:t>
          </a:r>
          <a:endParaRPr lang="en-US" dirty="0"/>
        </a:p>
      </dgm:t>
    </dgm:pt>
    <dgm:pt modelId="{98D65D9D-15B2-45F3-83A1-104B2E5FA23D}" type="parTrans" cxnId="{9765B263-343D-47D2-8147-6B563E46B41A}">
      <dgm:prSet/>
      <dgm:spPr/>
      <dgm:t>
        <a:bodyPr/>
        <a:lstStyle/>
        <a:p>
          <a:endParaRPr lang="en-US"/>
        </a:p>
      </dgm:t>
    </dgm:pt>
    <dgm:pt modelId="{35C5B7AA-1297-4698-92EA-8AEC489F7909}" type="sibTrans" cxnId="{9765B263-343D-47D2-8147-6B563E46B41A}">
      <dgm:prSet/>
      <dgm:spPr/>
      <dgm:t>
        <a:bodyPr/>
        <a:lstStyle/>
        <a:p>
          <a:endParaRPr lang="en-US"/>
        </a:p>
      </dgm:t>
    </dgm:pt>
    <dgm:pt modelId="{EACE0DD7-2CEA-4D8A-98EE-560AF9474DD5}">
      <dgm:prSet phldrT="[Text]"/>
      <dgm:spPr/>
      <dgm:t>
        <a:bodyPr/>
        <a:lstStyle/>
        <a:p>
          <a:r>
            <a:rPr lang="en-US" dirty="0" smtClean="0"/>
            <a:t>feminist rhetorical studies</a:t>
          </a:r>
          <a:endParaRPr lang="en-US" dirty="0"/>
        </a:p>
      </dgm:t>
    </dgm:pt>
    <dgm:pt modelId="{D6721467-604E-4E42-990F-4ACAD13FF53C}" type="parTrans" cxnId="{5BCADA86-E3EA-45EC-98DA-1292C09DFE21}">
      <dgm:prSet/>
      <dgm:spPr/>
      <dgm:t>
        <a:bodyPr/>
        <a:lstStyle/>
        <a:p>
          <a:endParaRPr lang="en-US"/>
        </a:p>
      </dgm:t>
    </dgm:pt>
    <dgm:pt modelId="{0E25D076-36EF-47BF-B5F7-836EED4CFE2D}" type="sibTrans" cxnId="{5BCADA86-E3EA-45EC-98DA-1292C09DFE21}">
      <dgm:prSet/>
      <dgm:spPr/>
      <dgm:t>
        <a:bodyPr/>
        <a:lstStyle/>
        <a:p>
          <a:endParaRPr lang="en-US"/>
        </a:p>
      </dgm:t>
    </dgm:pt>
    <dgm:pt modelId="{A4047ED6-F275-4DFD-AC83-71FFF80429DA}">
      <dgm:prSet phldrT="[Text]"/>
      <dgm:spPr/>
      <dgm:t>
        <a:bodyPr/>
        <a:lstStyle/>
        <a:p>
          <a:r>
            <a:rPr lang="en-US" dirty="0" smtClean="0"/>
            <a:t>Community-Sponsored Literate Activity and Technofeminism: Ethnographic Inquiry of </a:t>
          </a:r>
          <a:r>
            <a:rPr lang="en-US" i="1" dirty="0" smtClean="0"/>
            <a:t>Feministing</a:t>
          </a:r>
          <a:endParaRPr lang="en-US" i="1" dirty="0"/>
        </a:p>
      </dgm:t>
    </dgm:pt>
    <dgm:pt modelId="{8564A42A-47DA-451F-B77C-EE1E666BDE6C}" type="parTrans" cxnId="{B683772B-EEE4-4710-A14E-1640919676EC}">
      <dgm:prSet/>
      <dgm:spPr/>
      <dgm:t>
        <a:bodyPr/>
        <a:lstStyle/>
        <a:p>
          <a:endParaRPr lang="en-US"/>
        </a:p>
      </dgm:t>
    </dgm:pt>
    <dgm:pt modelId="{A2186056-C6B5-4DC5-B8FF-FFAFEE5B9C04}" type="sibTrans" cxnId="{B683772B-EEE4-4710-A14E-1640919676EC}">
      <dgm:prSet/>
      <dgm:spPr/>
      <dgm:t>
        <a:bodyPr/>
        <a:lstStyle/>
        <a:p>
          <a:endParaRPr lang="en-US"/>
        </a:p>
      </dgm:t>
    </dgm:pt>
    <dgm:pt modelId="{2BA8AAD8-001C-44D1-848C-C8A55FC082B1}" type="pres">
      <dgm:prSet presAssocID="{07CF61AC-4F2E-48DB-BE99-A3EE038EED7B}" presName="Name0" presStyleCnt="0">
        <dgm:presLayoutVars>
          <dgm:chMax val="4"/>
          <dgm:resizeHandles val="exact"/>
        </dgm:presLayoutVars>
      </dgm:prSet>
      <dgm:spPr/>
      <dgm:t>
        <a:bodyPr/>
        <a:lstStyle/>
        <a:p>
          <a:endParaRPr lang="en-US"/>
        </a:p>
      </dgm:t>
    </dgm:pt>
    <dgm:pt modelId="{42C97610-D5C4-411F-A7B6-C4AF26BBFB37}" type="pres">
      <dgm:prSet presAssocID="{07CF61AC-4F2E-48DB-BE99-A3EE038EED7B}" presName="ellipse" presStyleLbl="trBgShp" presStyleIdx="0" presStyleCnt="1"/>
      <dgm:spPr/>
    </dgm:pt>
    <dgm:pt modelId="{393AD542-D1B3-48DA-8CB4-6EEF43C94B35}" type="pres">
      <dgm:prSet presAssocID="{07CF61AC-4F2E-48DB-BE99-A3EE038EED7B}" presName="arrow1" presStyleLbl="fgShp" presStyleIdx="0" presStyleCnt="1"/>
      <dgm:spPr/>
    </dgm:pt>
    <dgm:pt modelId="{92324548-7DF0-4F04-B3B9-B03153102477}" type="pres">
      <dgm:prSet presAssocID="{07CF61AC-4F2E-48DB-BE99-A3EE038EED7B}" presName="rectangle" presStyleLbl="revTx" presStyleIdx="0" presStyleCnt="1" custScaleX="161628">
        <dgm:presLayoutVars>
          <dgm:bulletEnabled val="1"/>
        </dgm:presLayoutVars>
      </dgm:prSet>
      <dgm:spPr/>
      <dgm:t>
        <a:bodyPr/>
        <a:lstStyle/>
        <a:p>
          <a:endParaRPr lang="en-US"/>
        </a:p>
      </dgm:t>
    </dgm:pt>
    <dgm:pt modelId="{7A021C39-A0E8-4D75-AF79-E58E16CE584C}" type="pres">
      <dgm:prSet presAssocID="{89087614-62F9-4C16-8AB1-7BDF696B1C8C}" presName="item1" presStyleLbl="node1" presStyleIdx="0" presStyleCnt="3">
        <dgm:presLayoutVars>
          <dgm:bulletEnabled val="1"/>
        </dgm:presLayoutVars>
      </dgm:prSet>
      <dgm:spPr/>
      <dgm:t>
        <a:bodyPr/>
        <a:lstStyle/>
        <a:p>
          <a:endParaRPr lang="en-US"/>
        </a:p>
      </dgm:t>
    </dgm:pt>
    <dgm:pt modelId="{AA0400E9-A1EF-4F84-85CB-EB8BE81563B5}" type="pres">
      <dgm:prSet presAssocID="{EACE0DD7-2CEA-4D8A-98EE-560AF9474DD5}" presName="item2" presStyleLbl="node1" presStyleIdx="1" presStyleCnt="3" custScaleX="110250" custScaleY="141894" custLinFactNeighborX="-9474" custLinFactNeighborY="-4669">
        <dgm:presLayoutVars>
          <dgm:bulletEnabled val="1"/>
        </dgm:presLayoutVars>
      </dgm:prSet>
      <dgm:spPr/>
      <dgm:t>
        <a:bodyPr/>
        <a:lstStyle/>
        <a:p>
          <a:endParaRPr lang="en-US"/>
        </a:p>
      </dgm:t>
    </dgm:pt>
    <dgm:pt modelId="{977C9282-C5D5-495B-85A5-34183C50CA92}" type="pres">
      <dgm:prSet presAssocID="{A4047ED6-F275-4DFD-AC83-71FFF80429DA}" presName="item3" presStyleLbl="node1" presStyleIdx="2" presStyleCnt="3" custScaleX="145254" custScaleY="152111">
        <dgm:presLayoutVars>
          <dgm:bulletEnabled val="1"/>
        </dgm:presLayoutVars>
      </dgm:prSet>
      <dgm:spPr/>
      <dgm:t>
        <a:bodyPr/>
        <a:lstStyle/>
        <a:p>
          <a:endParaRPr lang="en-US"/>
        </a:p>
      </dgm:t>
    </dgm:pt>
    <dgm:pt modelId="{FD12907A-DBE7-4ADA-9044-E879DB124B84}" type="pres">
      <dgm:prSet presAssocID="{07CF61AC-4F2E-48DB-BE99-A3EE038EED7B}" presName="funnel" presStyleLbl="trAlignAcc1" presStyleIdx="0" presStyleCnt="1"/>
      <dgm:spPr/>
      <dgm:t>
        <a:bodyPr/>
        <a:lstStyle/>
        <a:p>
          <a:endParaRPr lang="en-US"/>
        </a:p>
      </dgm:t>
    </dgm:pt>
  </dgm:ptLst>
  <dgm:cxnLst>
    <dgm:cxn modelId="{9765B263-343D-47D2-8147-6B563E46B41A}" srcId="{07CF61AC-4F2E-48DB-BE99-A3EE038EED7B}" destId="{89087614-62F9-4C16-8AB1-7BDF696B1C8C}" srcOrd="1" destOrd="0" parTransId="{98D65D9D-15B2-45F3-83A1-104B2E5FA23D}" sibTransId="{35C5B7AA-1297-4698-92EA-8AEC489F7909}"/>
    <dgm:cxn modelId="{842B4382-4802-405D-9908-E2C927E742D6}" type="presOf" srcId="{EACE0DD7-2CEA-4D8A-98EE-560AF9474DD5}" destId="{7A021C39-A0E8-4D75-AF79-E58E16CE584C}" srcOrd="0" destOrd="0" presId="urn:microsoft.com/office/officeart/2005/8/layout/funnel1"/>
    <dgm:cxn modelId="{2107ACFF-2C48-4D1A-A24B-E5B27B8F9C51}" type="presOf" srcId="{89087614-62F9-4C16-8AB1-7BDF696B1C8C}" destId="{AA0400E9-A1EF-4F84-85CB-EB8BE81563B5}" srcOrd="0" destOrd="0" presId="urn:microsoft.com/office/officeart/2005/8/layout/funnel1"/>
    <dgm:cxn modelId="{CF71D08D-2A7B-4FAC-AD76-50A2C95B54EA}" srcId="{07CF61AC-4F2E-48DB-BE99-A3EE038EED7B}" destId="{F5139A41-3F1B-4047-AECC-EB7B34E7799E}" srcOrd="0" destOrd="0" parTransId="{90CA0364-06FA-41A1-9611-89B071502A8A}" sibTransId="{EFBFFFB6-9350-4F5F-A7E4-041A38EF7308}"/>
    <dgm:cxn modelId="{A14BAA72-639A-4A15-866E-E82EA77680F5}" type="presOf" srcId="{F5139A41-3F1B-4047-AECC-EB7B34E7799E}" destId="{977C9282-C5D5-495B-85A5-34183C50CA92}" srcOrd="0" destOrd="0" presId="urn:microsoft.com/office/officeart/2005/8/layout/funnel1"/>
    <dgm:cxn modelId="{B683772B-EEE4-4710-A14E-1640919676EC}" srcId="{07CF61AC-4F2E-48DB-BE99-A3EE038EED7B}" destId="{A4047ED6-F275-4DFD-AC83-71FFF80429DA}" srcOrd="3" destOrd="0" parTransId="{8564A42A-47DA-451F-B77C-EE1E666BDE6C}" sibTransId="{A2186056-C6B5-4DC5-B8FF-FFAFEE5B9C04}"/>
    <dgm:cxn modelId="{5BCADA86-E3EA-45EC-98DA-1292C09DFE21}" srcId="{07CF61AC-4F2E-48DB-BE99-A3EE038EED7B}" destId="{EACE0DD7-2CEA-4D8A-98EE-560AF9474DD5}" srcOrd="2" destOrd="0" parTransId="{D6721467-604E-4E42-990F-4ACAD13FF53C}" sibTransId="{0E25D076-36EF-47BF-B5F7-836EED4CFE2D}"/>
    <dgm:cxn modelId="{7BD56343-62DD-4299-B28D-15D6FCA1DE33}" type="presOf" srcId="{07CF61AC-4F2E-48DB-BE99-A3EE038EED7B}" destId="{2BA8AAD8-001C-44D1-848C-C8A55FC082B1}" srcOrd="0" destOrd="0" presId="urn:microsoft.com/office/officeart/2005/8/layout/funnel1"/>
    <dgm:cxn modelId="{6E6EBAF9-E297-42CA-9BDB-EF62D8E9031E}" type="presOf" srcId="{A4047ED6-F275-4DFD-AC83-71FFF80429DA}" destId="{92324548-7DF0-4F04-B3B9-B03153102477}" srcOrd="0" destOrd="0" presId="urn:microsoft.com/office/officeart/2005/8/layout/funnel1"/>
    <dgm:cxn modelId="{A334C6CC-B6FC-43A8-B4D7-DBCA277300A6}" type="presParOf" srcId="{2BA8AAD8-001C-44D1-848C-C8A55FC082B1}" destId="{42C97610-D5C4-411F-A7B6-C4AF26BBFB37}" srcOrd="0" destOrd="0" presId="urn:microsoft.com/office/officeart/2005/8/layout/funnel1"/>
    <dgm:cxn modelId="{B8A28401-ECEA-492F-98BA-306D2D39C9EE}" type="presParOf" srcId="{2BA8AAD8-001C-44D1-848C-C8A55FC082B1}" destId="{393AD542-D1B3-48DA-8CB4-6EEF43C94B35}" srcOrd="1" destOrd="0" presId="urn:microsoft.com/office/officeart/2005/8/layout/funnel1"/>
    <dgm:cxn modelId="{4B170A00-48D3-449F-B02E-7ADBD4186964}" type="presParOf" srcId="{2BA8AAD8-001C-44D1-848C-C8A55FC082B1}" destId="{92324548-7DF0-4F04-B3B9-B03153102477}" srcOrd="2" destOrd="0" presId="urn:microsoft.com/office/officeart/2005/8/layout/funnel1"/>
    <dgm:cxn modelId="{E8C6C6ED-38D8-4451-9639-9303EE2FC5DE}" type="presParOf" srcId="{2BA8AAD8-001C-44D1-848C-C8A55FC082B1}" destId="{7A021C39-A0E8-4D75-AF79-E58E16CE584C}" srcOrd="3" destOrd="0" presId="urn:microsoft.com/office/officeart/2005/8/layout/funnel1"/>
    <dgm:cxn modelId="{EC4B07DB-60FA-4E37-95CD-50544BA1AAA5}" type="presParOf" srcId="{2BA8AAD8-001C-44D1-848C-C8A55FC082B1}" destId="{AA0400E9-A1EF-4F84-85CB-EB8BE81563B5}" srcOrd="4" destOrd="0" presId="urn:microsoft.com/office/officeart/2005/8/layout/funnel1"/>
    <dgm:cxn modelId="{2A876854-7AF7-48CA-B9AE-5AF86ECCDC1C}" type="presParOf" srcId="{2BA8AAD8-001C-44D1-848C-C8A55FC082B1}" destId="{977C9282-C5D5-495B-85A5-34183C50CA92}" srcOrd="5" destOrd="0" presId="urn:microsoft.com/office/officeart/2005/8/layout/funnel1"/>
    <dgm:cxn modelId="{2C40565A-97A4-4EBD-86FC-43ECB0C47A0F}" type="presParOf" srcId="{2BA8AAD8-001C-44D1-848C-C8A55FC082B1}" destId="{FD12907A-DBE7-4ADA-9044-E879DB124B8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CF61AC-4F2E-48DB-BE99-A3EE038EED7B}" type="doc">
      <dgm:prSet loTypeId="urn:microsoft.com/office/officeart/2005/8/layout/funnel1" loCatId="relationship" qsTypeId="urn:microsoft.com/office/officeart/2005/8/quickstyle/3d1" qsCatId="3D" csTypeId="urn:microsoft.com/office/officeart/2005/8/colors/accent4_4" csCatId="accent4" phldr="1"/>
      <dgm:spPr/>
      <dgm:t>
        <a:bodyPr/>
        <a:lstStyle/>
        <a:p>
          <a:endParaRPr lang="en-US"/>
        </a:p>
      </dgm:t>
    </dgm:pt>
    <dgm:pt modelId="{F5139A41-3F1B-4047-AECC-EB7B34E7799E}">
      <dgm:prSet phldrT="[Text]"/>
      <dgm:spPr/>
      <dgm:t>
        <a:bodyPr/>
        <a:lstStyle/>
        <a:p>
          <a:r>
            <a:rPr lang="en-US" dirty="0" smtClean="0"/>
            <a:t>literacy studies</a:t>
          </a:r>
          <a:endParaRPr lang="en-US" dirty="0"/>
        </a:p>
      </dgm:t>
    </dgm:pt>
    <dgm:pt modelId="{90CA0364-06FA-41A1-9611-89B071502A8A}" type="parTrans" cxnId="{CF71D08D-2A7B-4FAC-AD76-50A2C95B54EA}">
      <dgm:prSet/>
      <dgm:spPr/>
      <dgm:t>
        <a:bodyPr/>
        <a:lstStyle/>
        <a:p>
          <a:endParaRPr lang="en-US"/>
        </a:p>
      </dgm:t>
    </dgm:pt>
    <dgm:pt modelId="{EFBFFFB6-9350-4F5F-A7E4-041A38EF7308}" type="sibTrans" cxnId="{CF71D08D-2A7B-4FAC-AD76-50A2C95B54EA}">
      <dgm:prSet/>
      <dgm:spPr/>
      <dgm:t>
        <a:bodyPr/>
        <a:lstStyle/>
        <a:p>
          <a:endParaRPr lang="en-US"/>
        </a:p>
      </dgm:t>
    </dgm:pt>
    <dgm:pt modelId="{89087614-62F9-4C16-8AB1-7BDF696B1C8C}">
      <dgm:prSet phldrT="[Text]" custT="1"/>
      <dgm:spPr/>
      <dgm:t>
        <a:bodyPr/>
        <a:lstStyle/>
        <a:p>
          <a:r>
            <a:rPr lang="en-US" sz="700" dirty="0" smtClean="0"/>
            <a:t>computers &amp; writing</a:t>
          </a:r>
          <a:endParaRPr lang="en-US" sz="700" dirty="0"/>
        </a:p>
      </dgm:t>
    </dgm:pt>
    <dgm:pt modelId="{98D65D9D-15B2-45F3-83A1-104B2E5FA23D}" type="parTrans" cxnId="{9765B263-343D-47D2-8147-6B563E46B41A}">
      <dgm:prSet/>
      <dgm:spPr/>
      <dgm:t>
        <a:bodyPr/>
        <a:lstStyle/>
        <a:p>
          <a:endParaRPr lang="en-US"/>
        </a:p>
      </dgm:t>
    </dgm:pt>
    <dgm:pt modelId="{35C5B7AA-1297-4698-92EA-8AEC489F7909}" type="sibTrans" cxnId="{9765B263-343D-47D2-8147-6B563E46B41A}">
      <dgm:prSet/>
      <dgm:spPr/>
      <dgm:t>
        <a:bodyPr/>
        <a:lstStyle/>
        <a:p>
          <a:endParaRPr lang="en-US"/>
        </a:p>
      </dgm:t>
    </dgm:pt>
    <dgm:pt modelId="{EACE0DD7-2CEA-4D8A-98EE-560AF9474DD5}">
      <dgm:prSet phldrT="[Text]"/>
      <dgm:spPr/>
      <dgm:t>
        <a:bodyPr/>
        <a:lstStyle/>
        <a:p>
          <a:r>
            <a:rPr lang="en-US" dirty="0" smtClean="0"/>
            <a:t>feminist rhetorical studies</a:t>
          </a:r>
          <a:endParaRPr lang="en-US" dirty="0"/>
        </a:p>
      </dgm:t>
    </dgm:pt>
    <dgm:pt modelId="{D6721467-604E-4E42-990F-4ACAD13FF53C}" type="parTrans" cxnId="{5BCADA86-E3EA-45EC-98DA-1292C09DFE21}">
      <dgm:prSet/>
      <dgm:spPr/>
      <dgm:t>
        <a:bodyPr/>
        <a:lstStyle/>
        <a:p>
          <a:endParaRPr lang="en-US"/>
        </a:p>
      </dgm:t>
    </dgm:pt>
    <dgm:pt modelId="{0E25D076-36EF-47BF-B5F7-836EED4CFE2D}" type="sibTrans" cxnId="{5BCADA86-E3EA-45EC-98DA-1292C09DFE21}">
      <dgm:prSet/>
      <dgm:spPr/>
      <dgm:t>
        <a:bodyPr/>
        <a:lstStyle/>
        <a:p>
          <a:endParaRPr lang="en-US"/>
        </a:p>
      </dgm:t>
    </dgm:pt>
    <dgm:pt modelId="{A4047ED6-F275-4DFD-AC83-71FFF80429DA}">
      <dgm:prSet phldrT="[Text]" custT="1"/>
      <dgm:spPr/>
      <dgm:t>
        <a:bodyPr/>
        <a:lstStyle/>
        <a:p>
          <a:r>
            <a:rPr lang="en-US" sz="800" dirty="0" smtClean="0"/>
            <a:t>Community-Sponsored Literate Activity and Technofeminism: Ethnographic Inquiry of </a:t>
          </a:r>
          <a:r>
            <a:rPr lang="en-US" sz="800" i="1" dirty="0" smtClean="0"/>
            <a:t>Feministing</a:t>
          </a:r>
          <a:endParaRPr lang="en-US" sz="800" i="1" dirty="0"/>
        </a:p>
      </dgm:t>
    </dgm:pt>
    <dgm:pt modelId="{8564A42A-47DA-451F-B77C-EE1E666BDE6C}" type="parTrans" cxnId="{B683772B-EEE4-4710-A14E-1640919676EC}">
      <dgm:prSet/>
      <dgm:spPr/>
      <dgm:t>
        <a:bodyPr/>
        <a:lstStyle/>
        <a:p>
          <a:endParaRPr lang="en-US"/>
        </a:p>
      </dgm:t>
    </dgm:pt>
    <dgm:pt modelId="{A2186056-C6B5-4DC5-B8FF-FFAFEE5B9C04}" type="sibTrans" cxnId="{B683772B-EEE4-4710-A14E-1640919676EC}">
      <dgm:prSet/>
      <dgm:spPr/>
      <dgm:t>
        <a:bodyPr/>
        <a:lstStyle/>
        <a:p>
          <a:endParaRPr lang="en-US"/>
        </a:p>
      </dgm:t>
    </dgm:pt>
    <dgm:pt modelId="{2BA8AAD8-001C-44D1-848C-C8A55FC082B1}" type="pres">
      <dgm:prSet presAssocID="{07CF61AC-4F2E-48DB-BE99-A3EE038EED7B}" presName="Name0" presStyleCnt="0">
        <dgm:presLayoutVars>
          <dgm:chMax val="4"/>
          <dgm:resizeHandles val="exact"/>
        </dgm:presLayoutVars>
      </dgm:prSet>
      <dgm:spPr/>
      <dgm:t>
        <a:bodyPr/>
        <a:lstStyle/>
        <a:p>
          <a:endParaRPr lang="en-US"/>
        </a:p>
      </dgm:t>
    </dgm:pt>
    <dgm:pt modelId="{42C97610-D5C4-411F-A7B6-C4AF26BBFB37}" type="pres">
      <dgm:prSet presAssocID="{07CF61AC-4F2E-48DB-BE99-A3EE038EED7B}" presName="ellipse" presStyleLbl="trBgShp" presStyleIdx="0" presStyleCnt="1"/>
      <dgm:spPr/>
    </dgm:pt>
    <dgm:pt modelId="{393AD542-D1B3-48DA-8CB4-6EEF43C94B35}" type="pres">
      <dgm:prSet presAssocID="{07CF61AC-4F2E-48DB-BE99-A3EE038EED7B}" presName="arrow1" presStyleLbl="fgShp" presStyleIdx="0" presStyleCnt="1"/>
      <dgm:spPr/>
    </dgm:pt>
    <dgm:pt modelId="{92324548-7DF0-4F04-B3B9-B03153102477}" type="pres">
      <dgm:prSet presAssocID="{07CF61AC-4F2E-48DB-BE99-A3EE038EED7B}" presName="rectangle" presStyleLbl="revTx" presStyleIdx="0" presStyleCnt="1" custScaleX="161628">
        <dgm:presLayoutVars>
          <dgm:bulletEnabled val="1"/>
        </dgm:presLayoutVars>
      </dgm:prSet>
      <dgm:spPr/>
      <dgm:t>
        <a:bodyPr/>
        <a:lstStyle/>
        <a:p>
          <a:endParaRPr lang="en-US"/>
        </a:p>
      </dgm:t>
    </dgm:pt>
    <dgm:pt modelId="{7A021C39-A0E8-4D75-AF79-E58E16CE584C}" type="pres">
      <dgm:prSet presAssocID="{89087614-62F9-4C16-8AB1-7BDF696B1C8C}" presName="item1" presStyleLbl="node1" presStyleIdx="0" presStyleCnt="3">
        <dgm:presLayoutVars>
          <dgm:bulletEnabled val="1"/>
        </dgm:presLayoutVars>
      </dgm:prSet>
      <dgm:spPr/>
      <dgm:t>
        <a:bodyPr/>
        <a:lstStyle/>
        <a:p>
          <a:endParaRPr lang="en-US"/>
        </a:p>
      </dgm:t>
    </dgm:pt>
    <dgm:pt modelId="{AA0400E9-A1EF-4F84-85CB-EB8BE81563B5}" type="pres">
      <dgm:prSet presAssocID="{EACE0DD7-2CEA-4D8A-98EE-560AF9474DD5}" presName="item2" presStyleLbl="node1" presStyleIdx="1" presStyleCnt="3" custScaleX="122222" custScaleY="141894">
        <dgm:presLayoutVars>
          <dgm:bulletEnabled val="1"/>
        </dgm:presLayoutVars>
      </dgm:prSet>
      <dgm:spPr/>
      <dgm:t>
        <a:bodyPr/>
        <a:lstStyle/>
        <a:p>
          <a:endParaRPr lang="en-US"/>
        </a:p>
      </dgm:t>
    </dgm:pt>
    <dgm:pt modelId="{977C9282-C5D5-495B-85A5-34183C50CA92}" type="pres">
      <dgm:prSet presAssocID="{A4047ED6-F275-4DFD-AC83-71FFF80429DA}" presName="item3" presStyleLbl="node1" presStyleIdx="2" presStyleCnt="3" custScaleX="130112" custScaleY="129474">
        <dgm:presLayoutVars>
          <dgm:bulletEnabled val="1"/>
        </dgm:presLayoutVars>
      </dgm:prSet>
      <dgm:spPr/>
      <dgm:t>
        <a:bodyPr/>
        <a:lstStyle/>
        <a:p>
          <a:endParaRPr lang="en-US"/>
        </a:p>
      </dgm:t>
    </dgm:pt>
    <dgm:pt modelId="{FD12907A-DBE7-4ADA-9044-E879DB124B84}" type="pres">
      <dgm:prSet presAssocID="{07CF61AC-4F2E-48DB-BE99-A3EE038EED7B}" presName="funnel" presStyleLbl="trAlignAcc1" presStyleIdx="0" presStyleCnt="1"/>
      <dgm:spPr/>
      <dgm:t>
        <a:bodyPr/>
        <a:lstStyle/>
        <a:p>
          <a:endParaRPr lang="en-US"/>
        </a:p>
      </dgm:t>
    </dgm:pt>
  </dgm:ptLst>
  <dgm:cxnLst>
    <dgm:cxn modelId="{F4344299-3118-4372-8CC9-3BFA06096889}" type="presOf" srcId="{F5139A41-3F1B-4047-AECC-EB7B34E7799E}" destId="{977C9282-C5D5-495B-85A5-34183C50CA92}" srcOrd="0" destOrd="0" presId="urn:microsoft.com/office/officeart/2005/8/layout/funnel1"/>
    <dgm:cxn modelId="{97B11432-2AF8-4202-90F9-382642486D03}" type="presOf" srcId="{07CF61AC-4F2E-48DB-BE99-A3EE038EED7B}" destId="{2BA8AAD8-001C-44D1-848C-C8A55FC082B1}" srcOrd="0" destOrd="0" presId="urn:microsoft.com/office/officeart/2005/8/layout/funnel1"/>
    <dgm:cxn modelId="{2FAED64A-2520-4AEE-B89E-5FCF930D601C}" type="presOf" srcId="{EACE0DD7-2CEA-4D8A-98EE-560AF9474DD5}" destId="{7A021C39-A0E8-4D75-AF79-E58E16CE584C}" srcOrd="0" destOrd="0" presId="urn:microsoft.com/office/officeart/2005/8/layout/funnel1"/>
    <dgm:cxn modelId="{CF71D08D-2A7B-4FAC-AD76-50A2C95B54EA}" srcId="{07CF61AC-4F2E-48DB-BE99-A3EE038EED7B}" destId="{F5139A41-3F1B-4047-AECC-EB7B34E7799E}" srcOrd="0" destOrd="0" parTransId="{90CA0364-06FA-41A1-9611-89B071502A8A}" sibTransId="{EFBFFFB6-9350-4F5F-A7E4-041A38EF7308}"/>
    <dgm:cxn modelId="{F96CD7FB-32E3-4409-B7D6-C4C7572D178A}" type="presOf" srcId="{A4047ED6-F275-4DFD-AC83-71FFF80429DA}" destId="{92324548-7DF0-4F04-B3B9-B03153102477}" srcOrd="0" destOrd="0" presId="urn:microsoft.com/office/officeart/2005/8/layout/funnel1"/>
    <dgm:cxn modelId="{B683772B-EEE4-4710-A14E-1640919676EC}" srcId="{07CF61AC-4F2E-48DB-BE99-A3EE038EED7B}" destId="{A4047ED6-F275-4DFD-AC83-71FFF80429DA}" srcOrd="3" destOrd="0" parTransId="{8564A42A-47DA-451F-B77C-EE1E666BDE6C}" sibTransId="{A2186056-C6B5-4DC5-B8FF-FFAFEE5B9C04}"/>
    <dgm:cxn modelId="{C9C5213D-E10B-430F-8BAF-3A444BD9F146}" type="presOf" srcId="{89087614-62F9-4C16-8AB1-7BDF696B1C8C}" destId="{AA0400E9-A1EF-4F84-85CB-EB8BE81563B5}" srcOrd="0" destOrd="0" presId="urn:microsoft.com/office/officeart/2005/8/layout/funnel1"/>
    <dgm:cxn modelId="{9765B263-343D-47D2-8147-6B563E46B41A}" srcId="{07CF61AC-4F2E-48DB-BE99-A3EE038EED7B}" destId="{89087614-62F9-4C16-8AB1-7BDF696B1C8C}" srcOrd="1" destOrd="0" parTransId="{98D65D9D-15B2-45F3-83A1-104B2E5FA23D}" sibTransId="{35C5B7AA-1297-4698-92EA-8AEC489F7909}"/>
    <dgm:cxn modelId="{5BCADA86-E3EA-45EC-98DA-1292C09DFE21}" srcId="{07CF61AC-4F2E-48DB-BE99-A3EE038EED7B}" destId="{EACE0DD7-2CEA-4D8A-98EE-560AF9474DD5}" srcOrd="2" destOrd="0" parTransId="{D6721467-604E-4E42-990F-4ACAD13FF53C}" sibTransId="{0E25D076-36EF-47BF-B5F7-836EED4CFE2D}"/>
    <dgm:cxn modelId="{B9DDD06F-92B1-40F2-B1C4-4B4AF7ED50BD}" type="presParOf" srcId="{2BA8AAD8-001C-44D1-848C-C8A55FC082B1}" destId="{42C97610-D5C4-411F-A7B6-C4AF26BBFB37}" srcOrd="0" destOrd="0" presId="urn:microsoft.com/office/officeart/2005/8/layout/funnel1"/>
    <dgm:cxn modelId="{61C96D87-C390-4E2E-A1C2-15A47F5E932F}" type="presParOf" srcId="{2BA8AAD8-001C-44D1-848C-C8A55FC082B1}" destId="{393AD542-D1B3-48DA-8CB4-6EEF43C94B35}" srcOrd="1" destOrd="0" presId="urn:microsoft.com/office/officeart/2005/8/layout/funnel1"/>
    <dgm:cxn modelId="{41E7AD0F-950A-41E5-B61C-86CB2093A9EE}" type="presParOf" srcId="{2BA8AAD8-001C-44D1-848C-C8A55FC082B1}" destId="{92324548-7DF0-4F04-B3B9-B03153102477}" srcOrd="2" destOrd="0" presId="urn:microsoft.com/office/officeart/2005/8/layout/funnel1"/>
    <dgm:cxn modelId="{BC5EFA9E-6B9D-4847-B12E-4AD6F36F3118}" type="presParOf" srcId="{2BA8AAD8-001C-44D1-848C-C8A55FC082B1}" destId="{7A021C39-A0E8-4D75-AF79-E58E16CE584C}" srcOrd="3" destOrd="0" presId="urn:microsoft.com/office/officeart/2005/8/layout/funnel1"/>
    <dgm:cxn modelId="{6900D46A-D853-4AD2-9ACF-97FFFBD87A3C}" type="presParOf" srcId="{2BA8AAD8-001C-44D1-848C-C8A55FC082B1}" destId="{AA0400E9-A1EF-4F84-85CB-EB8BE81563B5}" srcOrd="4" destOrd="0" presId="urn:microsoft.com/office/officeart/2005/8/layout/funnel1"/>
    <dgm:cxn modelId="{E32D722F-D52B-4679-AD3B-14CA769791AD}" type="presParOf" srcId="{2BA8AAD8-001C-44D1-848C-C8A55FC082B1}" destId="{977C9282-C5D5-495B-85A5-34183C50CA92}" srcOrd="5" destOrd="0" presId="urn:microsoft.com/office/officeart/2005/8/layout/funnel1"/>
    <dgm:cxn modelId="{C3AB785F-BE77-4B04-A68C-D6FFE518B5D2}" type="presParOf" srcId="{2BA8AAD8-001C-44D1-848C-C8A55FC082B1}" destId="{FD12907A-DBE7-4ADA-9044-E879DB124B8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044F2-CE67-4973-966C-1AEB43B490AD}" type="doc">
      <dgm:prSet loTypeId="urn:microsoft.com/office/officeart/2005/8/layout/hProcess9" loCatId="process" qsTypeId="urn:microsoft.com/office/officeart/2005/8/quickstyle/simple1" qsCatId="simple" csTypeId="urn:microsoft.com/office/officeart/2005/8/colors/colorful5" csCatId="colorful" phldr="1"/>
      <dgm:spPr/>
    </dgm:pt>
    <dgm:pt modelId="{273DD9A4-8474-4FB7-ABD7-D387BDF5DB9E}">
      <dgm:prSet phldrT="[Text]" custT="1"/>
      <dgm:spPr/>
      <dgm:t>
        <a:bodyPr/>
        <a:lstStyle/>
        <a:p>
          <a:pPr>
            <a:spcAft>
              <a:spcPct val="35000"/>
            </a:spcAft>
          </a:pPr>
          <a:r>
            <a:rPr lang="en-US" sz="2700" dirty="0" smtClean="0"/>
            <a:t>Feb</a:t>
          </a:r>
        </a:p>
        <a:p>
          <a:pPr>
            <a:spcAft>
              <a:spcPts val="600"/>
            </a:spcAft>
          </a:pPr>
          <a:r>
            <a:rPr lang="en-US" sz="1600" dirty="0" smtClean="0"/>
            <a:t>Grad lecture and Ch 1 draft</a:t>
          </a:r>
          <a:r>
            <a:rPr lang="en-US" sz="2800" dirty="0" smtClean="0"/>
            <a:t> </a:t>
          </a:r>
          <a:endParaRPr lang="en-US" sz="2800" dirty="0"/>
        </a:p>
      </dgm:t>
    </dgm:pt>
    <dgm:pt modelId="{747AC547-83E1-4F75-9706-E46F695886BD}" type="parTrans" cxnId="{2B7324CC-1E55-49E0-B715-29F53475E56C}">
      <dgm:prSet/>
      <dgm:spPr/>
      <dgm:t>
        <a:bodyPr/>
        <a:lstStyle/>
        <a:p>
          <a:endParaRPr lang="en-US"/>
        </a:p>
      </dgm:t>
    </dgm:pt>
    <dgm:pt modelId="{30165246-7711-4CB4-AAAE-0037E44DAACB}" type="sibTrans" cxnId="{2B7324CC-1E55-49E0-B715-29F53475E56C}">
      <dgm:prSet/>
      <dgm:spPr/>
      <dgm:t>
        <a:bodyPr/>
        <a:lstStyle/>
        <a:p>
          <a:endParaRPr lang="en-US"/>
        </a:p>
      </dgm:t>
    </dgm:pt>
    <dgm:pt modelId="{8C341977-2AEF-45C5-9CAF-0BC8DBC4D217}">
      <dgm:prSet phldrT="[Text]" custT="1"/>
      <dgm:spPr/>
      <dgm:t>
        <a:bodyPr/>
        <a:lstStyle/>
        <a:p>
          <a:r>
            <a:rPr lang="en-US" sz="2700" dirty="0" smtClean="0"/>
            <a:t>Mar</a:t>
          </a:r>
        </a:p>
        <a:p>
          <a:r>
            <a:rPr lang="en-US" sz="1600" dirty="0" smtClean="0"/>
            <a:t>Ch 2 draft; begin data collection</a:t>
          </a:r>
          <a:endParaRPr lang="en-US" sz="1600" dirty="0"/>
        </a:p>
      </dgm:t>
    </dgm:pt>
    <dgm:pt modelId="{37079824-90D6-4E0B-A760-EDCA259BFE1C}" type="parTrans" cxnId="{67D7641F-C543-4A19-BE8B-E5F2B6E69428}">
      <dgm:prSet/>
      <dgm:spPr/>
      <dgm:t>
        <a:bodyPr/>
        <a:lstStyle/>
        <a:p>
          <a:endParaRPr lang="en-US"/>
        </a:p>
      </dgm:t>
    </dgm:pt>
    <dgm:pt modelId="{DF86CEC2-8F0A-46AC-9621-A199AF044E41}" type="sibTrans" cxnId="{67D7641F-C543-4A19-BE8B-E5F2B6E69428}">
      <dgm:prSet/>
      <dgm:spPr/>
      <dgm:t>
        <a:bodyPr/>
        <a:lstStyle/>
        <a:p>
          <a:endParaRPr lang="en-US"/>
        </a:p>
      </dgm:t>
    </dgm:pt>
    <dgm:pt modelId="{9DC4E631-A052-4C86-AE04-882EF4FA2FFB}">
      <dgm:prSet phldrT="[Text]" custT="1"/>
      <dgm:spPr/>
      <dgm:t>
        <a:bodyPr/>
        <a:lstStyle/>
        <a:p>
          <a:r>
            <a:rPr lang="en-US" sz="2700" dirty="0" smtClean="0"/>
            <a:t>Mar-May</a:t>
          </a:r>
        </a:p>
        <a:p>
          <a:r>
            <a:rPr lang="en-US" sz="1600" dirty="0" smtClean="0"/>
            <a:t>Interviews, surveys; ongoing coding and memo-</a:t>
          </a:r>
          <a:r>
            <a:rPr lang="en-US" sz="1600" dirty="0" err="1" smtClean="0"/>
            <a:t>ing</a:t>
          </a:r>
          <a:endParaRPr lang="en-US" sz="1600" dirty="0"/>
        </a:p>
      </dgm:t>
    </dgm:pt>
    <dgm:pt modelId="{8283598E-774F-4543-8083-1CAFDC119ECC}" type="parTrans" cxnId="{A7D81BC1-4019-442E-BA4D-F33B72614D32}">
      <dgm:prSet/>
      <dgm:spPr/>
      <dgm:t>
        <a:bodyPr/>
        <a:lstStyle/>
        <a:p>
          <a:endParaRPr lang="en-US"/>
        </a:p>
      </dgm:t>
    </dgm:pt>
    <dgm:pt modelId="{4AAE99F7-09E1-4B02-8F12-557006B892E4}" type="sibTrans" cxnId="{A7D81BC1-4019-442E-BA4D-F33B72614D32}">
      <dgm:prSet/>
      <dgm:spPr/>
      <dgm:t>
        <a:bodyPr/>
        <a:lstStyle/>
        <a:p>
          <a:endParaRPr lang="en-US"/>
        </a:p>
      </dgm:t>
    </dgm:pt>
    <dgm:pt modelId="{0808C39C-1E17-4998-9F82-07ACD2AB725A}">
      <dgm:prSet phldrT="[Text]" custT="1"/>
      <dgm:spPr/>
      <dgm:t>
        <a:bodyPr/>
        <a:lstStyle/>
        <a:p>
          <a:r>
            <a:rPr lang="en-US" sz="2700" dirty="0" smtClean="0"/>
            <a:t>May-Jun</a:t>
          </a:r>
        </a:p>
        <a:p>
          <a:r>
            <a:rPr lang="en-US" sz="1600" dirty="0" smtClean="0"/>
            <a:t>Selective coding for emerging themes, patterns</a:t>
          </a:r>
          <a:endParaRPr lang="en-US" sz="1600" dirty="0"/>
        </a:p>
      </dgm:t>
    </dgm:pt>
    <dgm:pt modelId="{5F96D696-5ACF-4F04-808F-60880EE48321}" type="parTrans" cxnId="{6F5B8CA9-6FD9-4EE2-BDB1-7941577D7799}">
      <dgm:prSet/>
      <dgm:spPr/>
      <dgm:t>
        <a:bodyPr/>
        <a:lstStyle/>
        <a:p>
          <a:endParaRPr lang="en-US"/>
        </a:p>
      </dgm:t>
    </dgm:pt>
    <dgm:pt modelId="{4D0F7A3B-BBE9-435C-9025-DA71C5EFACC4}" type="sibTrans" cxnId="{6F5B8CA9-6FD9-4EE2-BDB1-7941577D7799}">
      <dgm:prSet/>
      <dgm:spPr/>
      <dgm:t>
        <a:bodyPr/>
        <a:lstStyle/>
        <a:p>
          <a:endParaRPr lang="en-US"/>
        </a:p>
      </dgm:t>
    </dgm:pt>
    <dgm:pt modelId="{C58DBBC4-4478-4315-ADCD-AA45241579E2}">
      <dgm:prSet phldrT="[Text]" custT="1"/>
      <dgm:spPr/>
      <dgm:t>
        <a:bodyPr/>
        <a:lstStyle/>
        <a:p>
          <a:r>
            <a:rPr lang="en-US" sz="2700" dirty="0" smtClean="0"/>
            <a:t>Jul</a:t>
          </a:r>
        </a:p>
        <a:p>
          <a:r>
            <a:rPr lang="en-US" sz="1600" dirty="0" smtClean="0"/>
            <a:t>Ch. 3 draft</a:t>
          </a:r>
          <a:endParaRPr lang="en-US" sz="1600" dirty="0"/>
        </a:p>
      </dgm:t>
    </dgm:pt>
    <dgm:pt modelId="{D693652C-C636-46F2-9522-00D5AD218CDA}" type="parTrans" cxnId="{11E7328E-ADA0-45A2-95CC-4733F617154B}">
      <dgm:prSet/>
      <dgm:spPr/>
      <dgm:t>
        <a:bodyPr/>
        <a:lstStyle/>
        <a:p>
          <a:endParaRPr lang="en-US"/>
        </a:p>
      </dgm:t>
    </dgm:pt>
    <dgm:pt modelId="{CE802661-8498-43C9-AC10-FE285E65FE12}" type="sibTrans" cxnId="{11E7328E-ADA0-45A2-95CC-4733F617154B}">
      <dgm:prSet/>
      <dgm:spPr/>
      <dgm:t>
        <a:bodyPr/>
        <a:lstStyle/>
        <a:p>
          <a:endParaRPr lang="en-US"/>
        </a:p>
      </dgm:t>
    </dgm:pt>
    <dgm:pt modelId="{E1A7A4EB-962C-48D9-8E37-1E6F9DD419C6}">
      <dgm:prSet phldrT="[Text]" custT="1"/>
      <dgm:spPr/>
      <dgm:t>
        <a:bodyPr/>
        <a:lstStyle/>
        <a:p>
          <a:r>
            <a:rPr lang="en-US" sz="2700" dirty="0" smtClean="0"/>
            <a:t>Oct</a:t>
          </a:r>
        </a:p>
        <a:p>
          <a:r>
            <a:rPr lang="en-US" sz="1600" dirty="0" smtClean="0"/>
            <a:t>Ch. 4 draft</a:t>
          </a:r>
          <a:endParaRPr lang="en-US" sz="1600" dirty="0"/>
        </a:p>
      </dgm:t>
    </dgm:pt>
    <dgm:pt modelId="{BE6D12C6-E711-4837-AA3F-8E9CA1AB571E}" type="parTrans" cxnId="{56C3793F-D426-4E10-A465-AB635A4D1C7F}">
      <dgm:prSet/>
      <dgm:spPr/>
      <dgm:t>
        <a:bodyPr/>
        <a:lstStyle/>
        <a:p>
          <a:endParaRPr lang="en-US"/>
        </a:p>
      </dgm:t>
    </dgm:pt>
    <dgm:pt modelId="{CDB0788B-20CE-4134-AF6A-2395F4A1ECBA}" type="sibTrans" cxnId="{56C3793F-D426-4E10-A465-AB635A4D1C7F}">
      <dgm:prSet/>
      <dgm:spPr/>
      <dgm:t>
        <a:bodyPr/>
        <a:lstStyle/>
        <a:p>
          <a:endParaRPr lang="en-US"/>
        </a:p>
      </dgm:t>
    </dgm:pt>
    <dgm:pt modelId="{3F55C452-45A7-45B9-9660-AFEB96806D68}">
      <dgm:prSet phldrT="[Text]" custT="1"/>
      <dgm:spPr/>
      <dgm:t>
        <a:bodyPr/>
        <a:lstStyle/>
        <a:p>
          <a:r>
            <a:rPr lang="en-US" sz="1200" dirty="0" smtClean="0"/>
            <a:t>by</a:t>
          </a:r>
          <a:r>
            <a:rPr lang="en-US" sz="1600" dirty="0" smtClean="0"/>
            <a:t> </a:t>
          </a:r>
          <a:r>
            <a:rPr lang="en-US" sz="2700" dirty="0" smtClean="0"/>
            <a:t>Feb 2013</a:t>
          </a:r>
        </a:p>
        <a:p>
          <a:r>
            <a:rPr lang="en-US" sz="1600" dirty="0" smtClean="0"/>
            <a:t>Ch. 5 draft, revisions of all other chapters</a:t>
          </a:r>
          <a:endParaRPr lang="en-US" sz="1600" dirty="0"/>
        </a:p>
      </dgm:t>
    </dgm:pt>
    <dgm:pt modelId="{89E9D709-A0F5-47D6-9012-19A72E1495A4}" type="parTrans" cxnId="{7358D491-DFB5-4F3D-BD64-7C6CF0539AE6}">
      <dgm:prSet/>
      <dgm:spPr/>
      <dgm:t>
        <a:bodyPr/>
        <a:lstStyle/>
        <a:p>
          <a:endParaRPr lang="en-US"/>
        </a:p>
      </dgm:t>
    </dgm:pt>
    <dgm:pt modelId="{362844B3-55D3-43A4-9FA5-49EC33F59153}" type="sibTrans" cxnId="{7358D491-DFB5-4F3D-BD64-7C6CF0539AE6}">
      <dgm:prSet/>
      <dgm:spPr/>
      <dgm:t>
        <a:bodyPr/>
        <a:lstStyle/>
        <a:p>
          <a:endParaRPr lang="en-US"/>
        </a:p>
      </dgm:t>
    </dgm:pt>
    <dgm:pt modelId="{86A8EBE6-A496-41D7-A81A-DB5C47FE37C4}" type="pres">
      <dgm:prSet presAssocID="{608044F2-CE67-4973-966C-1AEB43B490AD}" presName="CompostProcess" presStyleCnt="0">
        <dgm:presLayoutVars>
          <dgm:dir/>
          <dgm:resizeHandles val="exact"/>
        </dgm:presLayoutVars>
      </dgm:prSet>
      <dgm:spPr/>
    </dgm:pt>
    <dgm:pt modelId="{F3B6B68E-0D5D-4C13-8E99-DFA7C71A4E13}" type="pres">
      <dgm:prSet presAssocID="{608044F2-CE67-4973-966C-1AEB43B490AD}" presName="arrow" presStyleLbl="bgShp" presStyleIdx="0" presStyleCnt="1"/>
      <dgm:spPr/>
    </dgm:pt>
    <dgm:pt modelId="{8F263149-3CF2-430D-90A6-927D57661782}" type="pres">
      <dgm:prSet presAssocID="{608044F2-CE67-4973-966C-1AEB43B490AD}" presName="linearProcess" presStyleCnt="0"/>
      <dgm:spPr/>
    </dgm:pt>
    <dgm:pt modelId="{F0F9E35D-FC32-4DAE-B868-E58FE9131D72}" type="pres">
      <dgm:prSet presAssocID="{273DD9A4-8474-4FB7-ABD7-D387BDF5DB9E}" presName="textNode" presStyleLbl="node1" presStyleIdx="0" presStyleCnt="7" custScaleY="113636">
        <dgm:presLayoutVars>
          <dgm:bulletEnabled val="1"/>
        </dgm:presLayoutVars>
      </dgm:prSet>
      <dgm:spPr/>
      <dgm:t>
        <a:bodyPr/>
        <a:lstStyle/>
        <a:p>
          <a:endParaRPr lang="en-US"/>
        </a:p>
      </dgm:t>
    </dgm:pt>
    <dgm:pt modelId="{8834A929-1214-4F46-B032-8B739C2BF485}" type="pres">
      <dgm:prSet presAssocID="{30165246-7711-4CB4-AAAE-0037E44DAACB}" presName="sibTrans" presStyleCnt="0"/>
      <dgm:spPr/>
    </dgm:pt>
    <dgm:pt modelId="{E602214B-CA3D-415C-A77B-0CC0DD403802}" type="pres">
      <dgm:prSet presAssocID="{8C341977-2AEF-45C5-9CAF-0BC8DBC4D217}" presName="textNode" presStyleLbl="node1" presStyleIdx="1" presStyleCnt="7" custScaleX="109552" custScaleY="113636">
        <dgm:presLayoutVars>
          <dgm:bulletEnabled val="1"/>
        </dgm:presLayoutVars>
      </dgm:prSet>
      <dgm:spPr/>
      <dgm:t>
        <a:bodyPr/>
        <a:lstStyle/>
        <a:p>
          <a:endParaRPr lang="en-US"/>
        </a:p>
      </dgm:t>
    </dgm:pt>
    <dgm:pt modelId="{C8530D84-98DE-46AB-8AEC-70D535463259}" type="pres">
      <dgm:prSet presAssocID="{DF86CEC2-8F0A-46AC-9621-A199AF044E41}" presName="sibTrans" presStyleCnt="0"/>
      <dgm:spPr/>
    </dgm:pt>
    <dgm:pt modelId="{AE878B9D-F5E8-409E-AAD0-D9CEA6EB0718}" type="pres">
      <dgm:prSet presAssocID="{9DC4E631-A052-4C86-AE04-882EF4FA2FFB}" presName="textNode" presStyleLbl="node1" presStyleIdx="2" presStyleCnt="7" custScaleX="124289" custScaleY="113636">
        <dgm:presLayoutVars>
          <dgm:bulletEnabled val="1"/>
        </dgm:presLayoutVars>
      </dgm:prSet>
      <dgm:spPr/>
      <dgm:t>
        <a:bodyPr/>
        <a:lstStyle/>
        <a:p>
          <a:endParaRPr lang="en-US"/>
        </a:p>
      </dgm:t>
    </dgm:pt>
    <dgm:pt modelId="{20D9A908-0642-4635-BA32-8DAAD980640C}" type="pres">
      <dgm:prSet presAssocID="{4AAE99F7-09E1-4B02-8F12-557006B892E4}" presName="sibTrans" presStyleCnt="0"/>
      <dgm:spPr/>
    </dgm:pt>
    <dgm:pt modelId="{75E1A2BF-705B-44D6-A95B-F6785B178814}" type="pres">
      <dgm:prSet presAssocID="{0808C39C-1E17-4998-9F82-07ACD2AB725A}" presName="textNode" presStyleLbl="node1" presStyleIdx="3" presStyleCnt="7" custScaleX="111155" custScaleY="113636">
        <dgm:presLayoutVars>
          <dgm:bulletEnabled val="1"/>
        </dgm:presLayoutVars>
      </dgm:prSet>
      <dgm:spPr/>
      <dgm:t>
        <a:bodyPr/>
        <a:lstStyle/>
        <a:p>
          <a:endParaRPr lang="en-US"/>
        </a:p>
      </dgm:t>
    </dgm:pt>
    <dgm:pt modelId="{92F86E6E-CBF8-4497-8464-85630D5AD23B}" type="pres">
      <dgm:prSet presAssocID="{4D0F7A3B-BBE9-435C-9025-DA71C5EFACC4}" presName="sibTrans" presStyleCnt="0"/>
      <dgm:spPr/>
    </dgm:pt>
    <dgm:pt modelId="{6D9C5900-AB9C-4A7D-B137-DC0CDA3DFA37}" type="pres">
      <dgm:prSet presAssocID="{C58DBBC4-4478-4315-ADCD-AA45241579E2}" presName="textNode" presStyleLbl="node1" presStyleIdx="4" presStyleCnt="7" custScaleX="83450" custScaleY="113636">
        <dgm:presLayoutVars>
          <dgm:bulletEnabled val="1"/>
        </dgm:presLayoutVars>
      </dgm:prSet>
      <dgm:spPr/>
      <dgm:t>
        <a:bodyPr/>
        <a:lstStyle/>
        <a:p>
          <a:endParaRPr lang="en-US"/>
        </a:p>
      </dgm:t>
    </dgm:pt>
    <dgm:pt modelId="{990FF437-0DB1-457D-9B4D-6F8E1A2C6DE0}" type="pres">
      <dgm:prSet presAssocID="{CE802661-8498-43C9-AC10-FE285E65FE12}" presName="sibTrans" presStyleCnt="0"/>
      <dgm:spPr/>
    </dgm:pt>
    <dgm:pt modelId="{80F896AE-E440-46BF-9345-23A4DDAEE9DD}" type="pres">
      <dgm:prSet presAssocID="{E1A7A4EB-962C-48D9-8E37-1E6F9DD419C6}" presName="textNode" presStyleLbl="node1" presStyleIdx="5" presStyleCnt="7" custScaleX="89320" custScaleY="113636">
        <dgm:presLayoutVars>
          <dgm:bulletEnabled val="1"/>
        </dgm:presLayoutVars>
      </dgm:prSet>
      <dgm:spPr/>
      <dgm:t>
        <a:bodyPr/>
        <a:lstStyle/>
        <a:p>
          <a:endParaRPr lang="en-US"/>
        </a:p>
      </dgm:t>
    </dgm:pt>
    <dgm:pt modelId="{1186332B-24DC-4DF2-9C4E-224B0EE24E70}" type="pres">
      <dgm:prSet presAssocID="{CDB0788B-20CE-4134-AF6A-2395F4A1ECBA}" presName="sibTrans" presStyleCnt="0"/>
      <dgm:spPr/>
    </dgm:pt>
    <dgm:pt modelId="{B4470AFE-18B7-4C5B-B27E-06101119EB17}" type="pres">
      <dgm:prSet presAssocID="{3F55C452-45A7-45B9-9660-AFEB96806D68}" presName="textNode" presStyleLbl="node1" presStyleIdx="6" presStyleCnt="7" custScaleX="86292" custScaleY="113636">
        <dgm:presLayoutVars>
          <dgm:bulletEnabled val="1"/>
        </dgm:presLayoutVars>
      </dgm:prSet>
      <dgm:spPr/>
      <dgm:t>
        <a:bodyPr/>
        <a:lstStyle/>
        <a:p>
          <a:endParaRPr lang="en-US"/>
        </a:p>
      </dgm:t>
    </dgm:pt>
  </dgm:ptLst>
  <dgm:cxnLst>
    <dgm:cxn modelId="{2031D768-33DF-4E47-9007-ABC2CC3CE5DC}" type="presOf" srcId="{0808C39C-1E17-4998-9F82-07ACD2AB725A}" destId="{75E1A2BF-705B-44D6-A95B-F6785B178814}" srcOrd="0" destOrd="0" presId="urn:microsoft.com/office/officeart/2005/8/layout/hProcess9"/>
    <dgm:cxn modelId="{6F5B8CA9-6FD9-4EE2-BDB1-7941577D7799}" srcId="{608044F2-CE67-4973-966C-1AEB43B490AD}" destId="{0808C39C-1E17-4998-9F82-07ACD2AB725A}" srcOrd="3" destOrd="0" parTransId="{5F96D696-5ACF-4F04-808F-60880EE48321}" sibTransId="{4D0F7A3B-BBE9-435C-9025-DA71C5EFACC4}"/>
    <dgm:cxn modelId="{A7D81BC1-4019-442E-BA4D-F33B72614D32}" srcId="{608044F2-CE67-4973-966C-1AEB43B490AD}" destId="{9DC4E631-A052-4C86-AE04-882EF4FA2FFB}" srcOrd="2" destOrd="0" parTransId="{8283598E-774F-4543-8083-1CAFDC119ECC}" sibTransId="{4AAE99F7-09E1-4B02-8F12-557006B892E4}"/>
    <dgm:cxn modelId="{11E7328E-ADA0-45A2-95CC-4733F617154B}" srcId="{608044F2-CE67-4973-966C-1AEB43B490AD}" destId="{C58DBBC4-4478-4315-ADCD-AA45241579E2}" srcOrd="4" destOrd="0" parTransId="{D693652C-C636-46F2-9522-00D5AD218CDA}" sibTransId="{CE802661-8498-43C9-AC10-FE285E65FE12}"/>
    <dgm:cxn modelId="{C3A1F8B2-9079-4B7C-ACEE-AE1DE1ACBDA8}" type="presOf" srcId="{C58DBBC4-4478-4315-ADCD-AA45241579E2}" destId="{6D9C5900-AB9C-4A7D-B137-DC0CDA3DFA37}" srcOrd="0" destOrd="0" presId="urn:microsoft.com/office/officeart/2005/8/layout/hProcess9"/>
    <dgm:cxn modelId="{7358D491-DFB5-4F3D-BD64-7C6CF0539AE6}" srcId="{608044F2-CE67-4973-966C-1AEB43B490AD}" destId="{3F55C452-45A7-45B9-9660-AFEB96806D68}" srcOrd="6" destOrd="0" parTransId="{89E9D709-A0F5-47D6-9012-19A72E1495A4}" sibTransId="{362844B3-55D3-43A4-9FA5-49EC33F59153}"/>
    <dgm:cxn modelId="{35B90F74-34FD-4A74-904C-036DF4BE0450}" type="presOf" srcId="{3F55C452-45A7-45B9-9660-AFEB96806D68}" destId="{B4470AFE-18B7-4C5B-B27E-06101119EB17}" srcOrd="0" destOrd="0" presId="urn:microsoft.com/office/officeart/2005/8/layout/hProcess9"/>
    <dgm:cxn modelId="{586FAF45-A562-4A6D-8ABE-1D0ED2434599}" type="presOf" srcId="{E1A7A4EB-962C-48D9-8E37-1E6F9DD419C6}" destId="{80F896AE-E440-46BF-9345-23A4DDAEE9DD}" srcOrd="0" destOrd="0" presId="urn:microsoft.com/office/officeart/2005/8/layout/hProcess9"/>
    <dgm:cxn modelId="{3E969C37-DF24-47DD-A25E-DA118C7409E3}" type="presOf" srcId="{8C341977-2AEF-45C5-9CAF-0BC8DBC4D217}" destId="{E602214B-CA3D-415C-A77B-0CC0DD403802}" srcOrd="0" destOrd="0" presId="urn:microsoft.com/office/officeart/2005/8/layout/hProcess9"/>
    <dgm:cxn modelId="{00FA713F-0770-40FE-AEFB-05F4C8729BA3}" type="presOf" srcId="{608044F2-CE67-4973-966C-1AEB43B490AD}" destId="{86A8EBE6-A496-41D7-A81A-DB5C47FE37C4}" srcOrd="0" destOrd="0" presId="urn:microsoft.com/office/officeart/2005/8/layout/hProcess9"/>
    <dgm:cxn modelId="{FD75CC06-1A48-4E9B-A118-0DDA70096891}" type="presOf" srcId="{273DD9A4-8474-4FB7-ABD7-D387BDF5DB9E}" destId="{F0F9E35D-FC32-4DAE-B868-E58FE9131D72}" srcOrd="0" destOrd="0" presId="urn:microsoft.com/office/officeart/2005/8/layout/hProcess9"/>
    <dgm:cxn modelId="{93D2DCF1-A0E5-45C8-8C25-6D53D17DEAAD}" type="presOf" srcId="{9DC4E631-A052-4C86-AE04-882EF4FA2FFB}" destId="{AE878B9D-F5E8-409E-AAD0-D9CEA6EB0718}" srcOrd="0" destOrd="0" presId="urn:microsoft.com/office/officeart/2005/8/layout/hProcess9"/>
    <dgm:cxn modelId="{2B7324CC-1E55-49E0-B715-29F53475E56C}" srcId="{608044F2-CE67-4973-966C-1AEB43B490AD}" destId="{273DD9A4-8474-4FB7-ABD7-D387BDF5DB9E}" srcOrd="0" destOrd="0" parTransId="{747AC547-83E1-4F75-9706-E46F695886BD}" sibTransId="{30165246-7711-4CB4-AAAE-0037E44DAACB}"/>
    <dgm:cxn modelId="{67D7641F-C543-4A19-BE8B-E5F2B6E69428}" srcId="{608044F2-CE67-4973-966C-1AEB43B490AD}" destId="{8C341977-2AEF-45C5-9CAF-0BC8DBC4D217}" srcOrd="1" destOrd="0" parTransId="{37079824-90D6-4E0B-A760-EDCA259BFE1C}" sibTransId="{DF86CEC2-8F0A-46AC-9621-A199AF044E41}"/>
    <dgm:cxn modelId="{56C3793F-D426-4E10-A465-AB635A4D1C7F}" srcId="{608044F2-CE67-4973-966C-1AEB43B490AD}" destId="{E1A7A4EB-962C-48D9-8E37-1E6F9DD419C6}" srcOrd="5" destOrd="0" parTransId="{BE6D12C6-E711-4837-AA3F-8E9CA1AB571E}" sibTransId="{CDB0788B-20CE-4134-AF6A-2395F4A1ECBA}"/>
    <dgm:cxn modelId="{94E439F6-1B84-48C5-97D9-274487CD7CD7}" type="presParOf" srcId="{86A8EBE6-A496-41D7-A81A-DB5C47FE37C4}" destId="{F3B6B68E-0D5D-4C13-8E99-DFA7C71A4E13}" srcOrd="0" destOrd="0" presId="urn:microsoft.com/office/officeart/2005/8/layout/hProcess9"/>
    <dgm:cxn modelId="{CDBBC011-7808-4C91-9FB0-8EB68E58A378}" type="presParOf" srcId="{86A8EBE6-A496-41D7-A81A-DB5C47FE37C4}" destId="{8F263149-3CF2-430D-90A6-927D57661782}" srcOrd="1" destOrd="0" presId="urn:microsoft.com/office/officeart/2005/8/layout/hProcess9"/>
    <dgm:cxn modelId="{A6CA7240-DE7A-4B52-BA73-82B28CA8DDB2}" type="presParOf" srcId="{8F263149-3CF2-430D-90A6-927D57661782}" destId="{F0F9E35D-FC32-4DAE-B868-E58FE9131D72}" srcOrd="0" destOrd="0" presId="urn:microsoft.com/office/officeart/2005/8/layout/hProcess9"/>
    <dgm:cxn modelId="{E925F502-7770-44BB-8525-FDF1FA029640}" type="presParOf" srcId="{8F263149-3CF2-430D-90A6-927D57661782}" destId="{8834A929-1214-4F46-B032-8B739C2BF485}" srcOrd="1" destOrd="0" presId="urn:microsoft.com/office/officeart/2005/8/layout/hProcess9"/>
    <dgm:cxn modelId="{CE2F737D-7B29-4FF3-AA52-638EEBBDB91F}" type="presParOf" srcId="{8F263149-3CF2-430D-90A6-927D57661782}" destId="{E602214B-CA3D-415C-A77B-0CC0DD403802}" srcOrd="2" destOrd="0" presId="urn:microsoft.com/office/officeart/2005/8/layout/hProcess9"/>
    <dgm:cxn modelId="{773487DD-276A-4639-BF7E-702767CCED5C}" type="presParOf" srcId="{8F263149-3CF2-430D-90A6-927D57661782}" destId="{C8530D84-98DE-46AB-8AEC-70D535463259}" srcOrd="3" destOrd="0" presId="urn:microsoft.com/office/officeart/2005/8/layout/hProcess9"/>
    <dgm:cxn modelId="{AEF385C2-FB83-4013-BBB6-3212A7FCD667}" type="presParOf" srcId="{8F263149-3CF2-430D-90A6-927D57661782}" destId="{AE878B9D-F5E8-409E-AAD0-D9CEA6EB0718}" srcOrd="4" destOrd="0" presId="urn:microsoft.com/office/officeart/2005/8/layout/hProcess9"/>
    <dgm:cxn modelId="{B3FBCF05-8A3C-4343-BA5D-37DD7D61B822}" type="presParOf" srcId="{8F263149-3CF2-430D-90A6-927D57661782}" destId="{20D9A908-0642-4635-BA32-8DAAD980640C}" srcOrd="5" destOrd="0" presId="urn:microsoft.com/office/officeart/2005/8/layout/hProcess9"/>
    <dgm:cxn modelId="{8F6BD041-CC23-45CF-B814-D5AB5CB6D846}" type="presParOf" srcId="{8F263149-3CF2-430D-90A6-927D57661782}" destId="{75E1A2BF-705B-44D6-A95B-F6785B178814}" srcOrd="6" destOrd="0" presId="urn:microsoft.com/office/officeart/2005/8/layout/hProcess9"/>
    <dgm:cxn modelId="{09FD0821-4780-40CA-9C2B-8100E97B2E0A}" type="presParOf" srcId="{8F263149-3CF2-430D-90A6-927D57661782}" destId="{92F86E6E-CBF8-4497-8464-85630D5AD23B}" srcOrd="7" destOrd="0" presId="urn:microsoft.com/office/officeart/2005/8/layout/hProcess9"/>
    <dgm:cxn modelId="{8E46E2B4-9003-4998-8B87-D516A9DAF8E2}" type="presParOf" srcId="{8F263149-3CF2-430D-90A6-927D57661782}" destId="{6D9C5900-AB9C-4A7D-B137-DC0CDA3DFA37}" srcOrd="8" destOrd="0" presId="urn:microsoft.com/office/officeart/2005/8/layout/hProcess9"/>
    <dgm:cxn modelId="{34320F9C-A7BD-4B33-B467-9AC4DB06C332}" type="presParOf" srcId="{8F263149-3CF2-430D-90A6-927D57661782}" destId="{990FF437-0DB1-457D-9B4D-6F8E1A2C6DE0}" srcOrd="9" destOrd="0" presId="urn:microsoft.com/office/officeart/2005/8/layout/hProcess9"/>
    <dgm:cxn modelId="{FEC4C60E-1C40-431B-B20E-06F3CCED9403}" type="presParOf" srcId="{8F263149-3CF2-430D-90A6-927D57661782}" destId="{80F896AE-E440-46BF-9345-23A4DDAEE9DD}" srcOrd="10" destOrd="0" presId="urn:microsoft.com/office/officeart/2005/8/layout/hProcess9"/>
    <dgm:cxn modelId="{A799E8B4-2472-41B8-B08F-41747230D698}" type="presParOf" srcId="{8F263149-3CF2-430D-90A6-927D57661782}" destId="{1186332B-24DC-4DF2-9C4E-224B0EE24E70}" srcOrd="11" destOrd="0" presId="urn:microsoft.com/office/officeart/2005/8/layout/hProcess9"/>
    <dgm:cxn modelId="{A007989F-50DF-47C4-9596-AC5F5E9846DF}" type="presParOf" srcId="{8F263149-3CF2-430D-90A6-927D57661782}" destId="{B4470AFE-18B7-4C5B-B27E-06101119EB17}"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97610-D5C4-411F-A7B6-C4AF26BBFB37}">
      <dsp:nvSpPr>
        <dsp:cNvPr id="0" name=""/>
        <dsp:cNvSpPr/>
      </dsp:nvSpPr>
      <dsp:spPr>
        <a:xfrm>
          <a:off x="2284613" y="220711"/>
          <a:ext cx="3649057" cy="1267269"/>
        </a:xfrm>
        <a:prstGeom prst="ellipse">
          <a:avLst/>
        </a:prstGeom>
        <a:solidFill>
          <a:schemeClr val="accent4">
            <a:tint val="50000"/>
            <a:alpha val="55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393AD542-D1B3-48DA-8CB4-6EEF43C94B35}">
      <dsp:nvSpPr>
        <dsp:cNvPr id="0" name=""/>
        <dsp:cNvSpPr/>
      </dsp:nvSpPr>
      <dsp:spPr>
        <a:xfrm>
          <a:off x="3761209" y="3323824"/>
          <a:ext cx="707181" cy="452596"/>
        </a:xfrm>
        <a:prstGeom prst="downArrow">
          <a:avLst/>
        </a:prstGeom>
        <a:solidFill>
          <a:schemeClr val="accent4">
            <a:tint val="55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92324548-7DF0-4F04-B3B9-B03153102477}">
      <dsp:nvSpPr>
        <dsp:cNvPr id="0" name=""/>
        <dsp:cNvSpPr/>
      </dsp:nvSpPr>
      <dsp:spPr>
        <a:xfrm>
          <a:off x="1371591" y="3685901"/>
          <a:ext cx="5486417" cy="848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Community-Sponsored Literate Activity and Technofeminism: Ethnographic Inquiry of </a:t>
          </a:r>
          <a:r>
            <a:rPr lang="en-US" sz="1800" i="1" kern="1200" dirty="0" smtClean="0"/>
            <a:t>Feministing</a:t>
          </a:r>
          <a:endParaRPr lang="en-US" sz="1800" i="1" kern="1200" dirty="0"/>
        </a:p>
      </dsp:txBody>
      <dsp:txXfrm>
        <a:off x="1371591" y="3685901"/>
        <a:ext cx="5486417" cy="848618"/>
      </dsp:txXfrm>
    </dsp:sp>
    <dsp:sp modelId="{7A021C39-A0E8-4D75-AF79-E58E16CE584C}">
      <dsp:nvSpPr>
        <dsp:cNvPr id="0" name=""/>
        <dsp:cNvSpPr/>
      </dsp:nvSpPr>
      <dsp:spPr>
        <a:xfrm>
          <a:off x="3611286" y="1585854"/>
          <a:ext cx="1272927" cy="1272927"/>
        </a:xfrm>
        <a:prstGeom prst="ellipse">
          <a:avLst/>
        </a:prstGeom>
        <a:gradFill rotWithShape="0">
          <a:gsLst>
            <a:gs pos="0">
              <a:schemeClr val="accent4">
                <a:shade val="50000"/>
                <a:hueOff val="0"/>
                <a:satOff val="0"/>
                <a:lumOff val="0"/>
                <a:alphaOff val="0"/>
                <a:shade val="51000"/>
                <a:satMod val="130000"/>
              </a:schemeClr>
            </a:gs>
            <a:gs pos="80000">
              <a:schemeClr val="accent4">
                <a:shade val="50000"/>
                <a:hueOff val="0"/>
                <a:satOff val="0"/>
                <a:lumOff val="0"/>
                <a:alphaOff val="0"/>
                <a:shade val="93000"/>
                <a:satMod val="130000"/>
              </a:schemeClr>
            </a:gs>
            <a:gs pos="100000">
              <a:schemeClr val="accent4">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feminist rhetorical studies</a:t>
          </a:r>
          <a:endParaRPr lang="en-US" sz="1600" kern="1200" dirty="0"/>
        </a:p>
      </dsp:txBody>
      <dsp:txXfrm>
        <a:off x="3797702" y="1772270"/>
        <a:ext cx="900095" cy="900095"/>
      </dsp:txXfrm>
    </dsp:sp>
    <dsp:sp modelId="{AA0400E9-A1EF-4F84-85CB-EB8BE81563B5}">
      <dsp:nvSpPr>
        <dsp:cNvPr id="0" name=""/>
        <dsp:cNvSpPr/>
      </dsp:nvSpPr>
      <dsp:spPr>
        <a:xfrm>
          <a:off x="2514601" y="304803"/>
          <a:ext cx="1403402" cy="1806207"/>
        </a:xfrm>
        <a:prstGeom prst="ellipse">
          <a:avLst/>
        </a:prstGeom>
        <a:gradFill rotWithShape="0">
          <a:gsLst>
            <a:gs pos="0">
              <a:schemeClr val="accent4">
                <a:shade val="50000"/>
                <a:hueOff val="-139622"/>
                <a:satOff val="-4225"/>
                <a:lumOff val="27741"/>
                <a:alphaOff val="0"/>
                <a:shade val="51000"/>
                <a:satMod val="130000"/>
              </a:schemeClr>
            </a:gs>
            <a:gs pos="80000">
              <a:schemeClr val="accent4">
                <a:shade val="50000"/>
                <a:hueOff val="-139622"/>
                <a:satOff val="-4225"/>
                <a:lumOff val="27741"/>
                <a:alphaOff val="0"/>
                <a:shade val="93000"/>
                <a:satMod val="130000"/>
              </a:schemeClr>
            </a:gs>
            <a:gs pos="100000">
              <a:schemeClr val="accent4">
                <a:shade val="50000"/>
                <a:hueOff val="-139622"/>
                <a:satOff val="-4225"/>
                <a:lumOff val="2774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computers </a:t>
          </a:r>
        </a:p>
        <a:p>
          <a:pPr lvl="0" algn="ctr" defTabSz="711200">
            <a:lnSpc>
              <a:spcPct val="90000"/>
            </a:lnSpc>
            <a:spcBef>
              <a:spcPct val="0"/>
            </a:spcBef>
            <a:spcAft>
              <a:spcPct val="35000"/>
            </a:spcAft>
          </a:pPr>
          <a:r>
            <a:rPr lang="en-US" sz="1600" kern="1200" dirty="0" smtClean="0"/>
            <a:t>&amp; writing</a:t>
          </a:r>
          <a:endParaRPr lang="en-US" sz="1600" kern="1200" dirty="0"/>
        </a:p>
      </dsp:txBody>
      <dsp:txXfrm>
        <a:off x="2720124" y="569316"/>
        <a:ext cx="992356" cy="1277181"/>
      </dsp:txXfrm>
    </dsp:sp>
    <dsp:sp modelId="{977C9282-C5D5-495B-85A5-34183C50CA92}">
      <dsp:nvSpPr>
        <dsp:cNvPr id="0" name=""/>
        <dsp:cNvSpPr/>
      </dsp:nvSpPr>
      <dsp:spPr>
        <a:xfrm>
          <a:off x="3713625" y="-8556"/>
          <a:ext cx="1848977" cy="1936262"/>
        </a:xfrm>
        <a:prstGeom prst="ellipse">
          <a:avLst/>
        </a:prstGeom>
        <a:gradFill rotWithShape="0">
          <a:gsLst>
            <a:gs pos="0">
              <a:schemeClr val="accent4">
                <a:shade val="50000"/>
                <a:hueOff val="-139622"/>
                <a:satOff val="-4225"/>
                <a:lumOff val="27741"/>
                <a:alphaOff val="0"/>
                <a:shade val="51000"/>
                <a:satMod val="130000"/>
              </a:schemeClr>
            </a:gs>
            <a:gs pos="80000">
              <a:schemeClr val="accent4">
                <a:shade val="50000"/>
                <a:hueOff val="-139622"/>
                <a:satOff val="-4225"/>
                <a:lumOff val="27741"/>
                <a:alphaOff val="0"/>
                <a:shade val="93000"/>
                <a:satMod val="130000"/>
              </a:schemeClr>
            </a:gs>
            <a:gs pos="100000">
              <a:schemeClr val="accent4">
                <a:shade val="50000"/>
                <a:hueOff val="-139622"/>
                <a:satOff val="-4225"/>
                <a:lumOff val="2774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literacy studies</a:t>
          </a:r>
          <a:endParaRPr lang="en-US" sz="1600" kern="1200" dirty="0"/>
        </a:p>
      </dsp:txBody>
      <dsp:txXfrm>
        <a:off x="3984401" y="275003"/>
        <a:ext cx="1307425" cy="1369144"/>
      </dsp:txXfrm>
    </dsp:sp>
    <dsp:sp modelId="{FD12907A-DBE7-4ADA-9044-E879DB124B84}">
      <dsp:nvSpPr>
        <dsp:cNvPr id="0" name=""/>
        <dsp:cNvSpPr/>
      </dsp:nvSpPr>
      <dsp:spPr>
        <a:xfrm>
          <a:off x="2134691" y="65131"/>
          <a:ext cx="3960217" cy="3168174"/>
        </a:xfrm>
        <a:prstGeom prst="funnel">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97610-D5C4-411F-A7B6-C4AF26BBFB37}">
      <dsp:nvSpPr>
        <dsp:cNvPr id="0" name=""/>
        <dsp:cNvSpPr/>
      </dsp:nvSpPr>
      <dsp:spPr>
        <a:xfrm>
          <a:off x="505581" y="75520"/>
          <a:ext cx="1498788" cy="520509"/>
        </a:xfrm>
        <a:prstGeom prst="ellipse">
          <a:avLst/>
        </a:prstGeom>
        <a:solidFill>
          <a:schemeClr val="accent4">
            <a:tint val="50000"/>
            <a:alpha val="55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393AD542-D1B3-48DA-8CB4-6EEF43C94B35}">
      <dsp:nvSpPr>
        <dsp:cNvPr id="0" name=""/>
        <dsp:cNvSpPr/>
      </dsp:nvSpPr>
      <dsp:spPr>
        <a:xfrm>
          <a:off x="1112068" y="1350071"/>
          <a:ext cx="290462" cy="185896"/>
        </a:xfrm>
        <a:prstGeom prst="downArrow">
          <a:avLst/>
        </a:prstGeom>
        <a:solidFill>
          <a:schemeClr val="accent4">
            <a:tint val="55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92324548-7DF0-4F04-B3B9-B03153102477}">
      <dsp:nvSpPr>
        <dsp:cNvPr id="0" name=""/>
        <dsp:cNvSpPr/>
      </dsp:nvSpPr>
      <dsp:spPr>
        <a:xfrm>
          <a:off x="130573" y="1498788"/>
          <a:ext cx="2253453" cy="348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n-US" sz="800" kern="1200" dirty="0" smtClean="0"/>
            <a:t>Community-Sponsored Literate Activity and Technofeminism: Ethnographic Inquiry of </a:t>
          </a:r>
          <a:r>
            <a:rPr lang="en-US" sz="800" i="1" kern="1200" dirty="0" smtClean="0"/>
            <a:t>Feministing</a:t>
          </a:r>
          <a:endParaRPr lang="en-US" sz="800" i="1" kern="1200" dirty="0"/>
        </a:p>
      </dsp:txBody>
      <dsp:txXfrm>
        <a:off x="130573" y="1498788"/>
        <a:ext cx="2253453" cy="348555"/>
      </dsp:txXfrm>
    </dsp:sp>
    <dsp:sp modelId="{7A021C39-A0E8-4D75-AF79-E58E16CE584C}">
      <dsp:nvSpPr>
        <dsp:cNvPr id="0" name=""/>
        <dsp:cNvSpPr/>
      </dsp:nvSpPr>
      <dsp:spPr>
        <a:xfrm>
          <a:off x="1050490" y="636230"/>
          <a:ext cx="522833" cy="522833"/>
        </a:xfrm>
        <a:prstGeom prst="ellipse">
          <a:avLst/>
        </a:prstGeom>
        <a:gradFill rotWithShape="0">
          <a:gsLst>
            <a:gs pos="0">
              <a:schemeClr val="accent4">
                <a:shade val="50000"/>
                <a:hueOff val="0"/>
                <a:satOff val="0"/>
                <a:lumOff val="0"/>
                <a:alphaOff val="0"/>
                <a:shade val="51000"/>
                <a:satMod val="130000"/>
              </a:schemeClr>
            </a:gs>
            <a:gs pos="80000">
              <a:schemeClr val="accent4">
                <a:shade val="50000"/>
                <a:hueOff val="0"/>
                <a:satOff val="0"/>
                <a:lumOff val="0"/>
                <a:alphaOff val="0"/>
                <a:shade val="93000"/>
                <a:satMod val="130000"/>
              </a:schemeClr>
            </a:gs>
            <a:gs pos="100000">
              <a:schemeClr val="accent4">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feminist rhetorical studies</a:t>
          </a:r>
          <a:endParaRPr lang="en-US" sz="700" kern="1200" dirty="0"/>
        </a:p>
      </dsp:txBody>
      <dsp:txXfrm>
        <a:off x="1127057" y="712797"/>
        <a:ext cx="369699" cy="369699"/>
      </dsp:txXfrm>
    </dsp:sp>
    <dsp:sp modelId="{AA0400E9-A1EF-4F84-85CB-EB8BE81563B5}">
      <dsp:nvSpPr>
        <dsp:cNvPr id="0" name=""/>
        <dsp:cNvSpPr/>
      </dsp:nvSpPr>
      <dsp:spPr>
        <a:xfrm>
          <a:off x="618282" y="134470"/>
          <a:ext cx="639017" cy="741869"/>
        </a:xfrm>
        <a:prstGeom prst="ellipse">
          <a:avLst/>
        </a:prstGeom>
        <a:gradFill rotWithShape="0">
          <a:gsLst>
            <a:gs pos="0">
              <a:schemeClr val="accent4">
                <a:shade val="50000"/>
                <a:hueOff val="-139622"/>
                <a:satOff val="-4225"/>
                <a:lumOff val="27741"/>
                <a:alphaOff val="0"/>
                <a:shade val="51000"/>
                <a:satMod val="130000"/>
              </a:schemeClr>
            </a:gs>
            <a:gs pos="80000">
              <a:schemeClr val="accent4">
                <a:shade val="50000"/>
                <a:hueOff val="-139622"/>
                <a:satOff val="-4225"/>
                <a:lumOff val="27741"/>
                <a:alphaOff val="0"/>
                <a:shade val="93000"/>
                <a:satMod val="130000"/>
              </a:schemeClr>
            </a:gs>
            <a:gs pos="100000">
              <a:schemeClr val="accent4">
                <a:shade val="50000"/>
                <a:hueOff val="-139622"/>
                <a:satOff val="-4225"/>
                <a:lumOff val="2774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computers &amp; writing</a:t>
          </a:r>
          <a:endParaRPr lang="en-US" sz="700" kern="1200" dirty="0"/>
        </a:p>
      </dsp:txBody>
      <dsp:txXfrm>
        <a:off x="711864" y="243114"/>
        <a:ext cx="451853" cy="524581"/>
      </dsp:txXfrm>
    </dsp:sp>
    <dsp:sp modelId="{977C9282-C5D5-495B-85A5-34183C50CA92}">
      <dsp:nvSpPr>
        <dsp:cNvPr id="0" name=""/>
        <dsp:cNvSpPr/>
      </dsp:nvSpPr>
      <dsp:spPr>
        <a:xfrm>
          <a:off x="1132108" y="40529"/>
          <a:ext cx="680268" cy="676933"/>
        </a:xfrm>
        <a:prstGeom prst="ellipse">
          <a:avLst/>
        </a:prstGeom>
        <a:gradFill rotWithShape="0">
          <a:gsLst>
            <a:gs pos="0">
              <a:schemeClr val="accent4">
                <a:shade val="50000"/>
                <a:hueOff val="-139622"/>
                <a:satOff val="-4225"/>
                <a:lumOff val="27741"/>
                <a:alphaOff val="0"/>
                <a:shade val="51000"/>
                <a:satMod val="130000"/>
              </a:schemeClr>
            </a:gs>
            <a:gs pos="80000">
              <a:schemeClr val="accent4">
                <a:shade val="50000"/>
                <a:hueOff val="-139622"/>
                <a:satOff val="-4225"/>
                <a:lumOff val="27741"/>
                <a:alphaOff val="0"/>
                <a:shade val="93000"/>
                <a:satMod val="130000"/>
              </a:schemeClr>
            </a:gs>
            <a:gs pos="100000">
              <a:schemeClr val="accent4">
                <a:shade val="50000"/>
                <a:hueOff val="-139622"/>
                <a:satOff val="-4225"/>
                <a:lumOff val="2774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literacy studies</a:t>
          </a:r>
          <a:endParaRPr lang="en-US" sz="700" kern="1200" dirty="0"/>
        </a:p>
      </dsp:txBody>
      <dsp:txXfrm>
        <a:off x="1231731" y="139664"/>
        <a:ext cx="481022" cy="478663"/>
      </dsp:txXfrm>
    </dsp:sp>
    <dsp:sp modelId="{FD12907A-DBE7-4ADA-9044-E879DB124B84}">
      <dsp:nvSpPr>
        <dsp:cNvPr id="0" name=""/>
        <dsp:cNvSpPr/>
      </dsp:nvSpPr>
      <dsp:spPr>
        <a:xfrm>
          <a:off x="444003" y="11618"/>
          <a:ext cx="1626592" cy="1301274"/>
        </a:xfrm>
        <a:prstGeom prst="funnel">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6B68E-0D5D-4C13-8E99-DFA7C71A4E13}">
      <dsp:nvSpPr>
        <dsp:cNvPr id="0" name=""/>
        <dsp:cNvSpPr/>
      </dsp:nvSpPr>
      <dsp:spPr>
        <a:xfrm>
          <a:off x="645794" y="0"/>
          <a:ext cx="7319010" cy="502919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F9E35D-FC32-4DAE-B868-E58FE9131D72}">
      <dsp:nvSpPr>
        <dsp:cNvPr id="0" name=""/>
        <dsp:cNvSpPr/>
      </dsp:nvSpPr>
      <dsp:spPr>
        <a:xfrm>
          <a:off x="135" y="1371603"/>
          <a:ext cx="1070859" cy="228599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Feb</a:t>
          </a:r>
        </a:p>
        <a:p>
          <a:pPr lvl="0" algn="ctr" defTabSz="1200150">
            <a:lnSpc>
              <a:spcPct val="90000"/>
            </a:lnSpc>
            <a:spcBef>
              <a:spcPct val="0"/>
            </a:spcBef>
            <a:spcAft>
              <a:spcPts val="600"/>
            </a:spcAft>
          </a:pPr>
          <a:r>
            <a:rPr lang="en-US" sz="1600" kern="1200" dirty="0" smtClean="0"/>
            <a:t>Grad lecture and Ch 1 draft</a:t>
          </a:r>
          <a:r>
            <a:rPr lang="en-US" sz="2800" kern="1200" dirty="0" smtClean="0"/>
            <a:t> </a:t>
          </a:r>
          <a:endParaRPr lang="en-US" sz="2800" kern="1200" dirty="0"/>
        </a:p>
      </dsp:txBody>
      <dsp:txXfrm>
        <a:off x="52410" y="1423878"/>
        <a:ext cx="966309" cy="2181442"/>
      </dsp:txXfrm>
    </dsp:sp>
    <dsp:sp modelId="{E602214B-CA3D-415C-A77B-0CC0DD403802}">
      <dsp:nvSpPr>
        <dsp:cNvPr id="0" name=""/>
        <dsp:cNvSpPr/>
      </dsp:nvSpPr>
      <dsp:spPr>
        <a:xfrm>
          <a:off x="1249470" y="1371603"/>
          <a:ext cx="1173147" cy="2285992"/>
        </a:xfrm>
        <a:prstGeom prst="roundRect">
          <a:avLst/>
        </a:prstGeom>
        <a:solidFill>
          <a:schemeClr val="accent5">
            <a:hueOff val="-1655646"/>
            <a:satOff val="6635"/>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Mar</a:t>
          </a:r>
        </a:p>
        <a:p>
          <a:pPr lvl="0" algn="ctr" defTabSz="1200150">
            <a:lnSpc>
              <a:spcPct val="90000"/>
            </a:lnSpc>
            <a:spcBef>
              <a:spcPct val="0"/>
            </a:spcBef>
            <a:spcAft>
              <a:spcPct val="35000"/>
            </a:spcAft>
          </a:pPr>
          <a:r>
            <a:rPr lang="en-US" sz="1600" kern="1200" dirty="0" smtClean="0"/>
            <a:t>Ch 2 draft; begin data collection</a:t>
          </a:r>
          <a:endParaRPr lang="en-US" sz="1600" kern="1200" dirty="0"/>
        </a:p>
      </dsp:txBody>
      <dsp:txXfrm>
        <a:off x="1306738" y="1428871"/>
        <a:ext cx="1058611" cy="2171456"/>
      </dsp:txXfrm>
    </dsp:sp>
    <dsp:sp modelId="{AE878B9D-F5E8-409E-AAD0-D9CEA6EB0718}">
      <dsp:nvSpPr>
        <dsp:cNvPr id="0" name=""/>
        <dsp:cNvSpPr/>
      </dsp:nvSpPr>
      <dsp:spPr>
        <a:xfrm>
          <a:off x="2601095" y="1371603"/>
          <a:ext cx="1330960" cy="2285992"/>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Mar-May</a:t>
          </a:r>
        </a:p>
        <a:p>
          <a:pPr lvl="0" algn="ctr" defTabSz="1200150">
            <a:lnSpc>
              <a:spcPct val="90000"/>
            </a:lnSpc>
            <a:spcBef>
              <a:spcPct val="0"/>
            </a:spcBef>
            <a:spcAft>
              <a:spcPct val="35000"/>
            </a:spcAft>
          </a:pPr>
          <a:r>
            <a:rPr lang="en-US" sz="1600" kern="1200" dirty="0" smtClean="0"/>
            <a:t>Interviews, surveys; ongoing coding and memo-</a:t>
          </a:r>
          <a:r>
            <a:rPr lang="en-US" sz="1600" kern="1200" dirty="0" err="1" smtClean="0"/>
            <a:t>ing</a:t>
          </a:r>
          <a:endParaRPr lang="en-US" sz="1600" kern="1200" dirty="0"/>
        </a:p>
      </dsp:txBody>
      <dsp:txXfrm>
        <a:off x="2666067" y="1436575"/>
        <a:ext cx="1201016" cy="2156048"/>
      </dsp:txXfrm>
    </dsp:sp>
    <dsp:sp modelId="{75E1A2BF-705B-44D6-A95B-F6785B178814}">
      <dsp:nvSpPr>
        <dsp:cNvPr id="0" name=""/>
        <dsp:cNvSpPr/>
      </dsp:nvSpPr>
      <dsp:spPr>
        <a:xfrm>
          <a:off x="4110532" y="1371603"/>
          <a:ext cx="1190313" cy="2285992"/>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May-Jun</a:t>
          </a:r>
        </a:p>
        <a:p>
          <a:pPr lvl="0" algn="ctr" defTabSz="1200150">
            <a:lnSpc>
              <a:spcPct val="90000"/>
            </a:lnSpc>
            <a:spcBef>
              <a:spcPct val="0"/>
            </a:spcBef>
            <a:spcAft>
              <a:spcPct val="35000"/>
            </a:spcAft>
          </a:pPr>
          <a:r>
            <a:rPr lang="en-US" sz="1600" kern="1200" dirty="0" smtClean="0"/>
            <a:t>Selective coding for emerging themes, patterns</a:t>
          </a:r>
          <a:endParaRPr lang="en-US" sz="1600" kern="1200" dirty="0"/>
        </a:p>
      </dsp:txBody>
      <dsp:txXfrm>
        <a:off x="4168638" y="1429709"/>
        <a:ext cx="1074101" cy="2169780"/>
      </dsp:txXfrm>
    </dsp:sp>
    <dsp:sp modelId="{6D9C5900-AB9C-4A7D-B137-DC0CDA3DFA37}">
      <dsp:nvSpPr>
        <dsp:cNvPr id="0" name=""/>
        <dsp:cNvSpPr/>
      </dsp:nvSpPr>
      <dsp:spPr>
        <a:xfrm>
          <a:off x="5479322" y="1371603"/>
          <a:ext cx="893632" cy="2285992"/>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Jul</a:t>
          </a:r>
        </a:p>
        <a:p>
          <a:pPr lvl="0" algn="ctr" defTabSz="1200150">
            <a:lnSpc>
              <a:spcPct val="90000"/>
            </a:lnSpc>
            <a:spcBef>
              <a:spcPct val="0"/>
            </a:spcBef>
            <a:spcAft>
              <a:spcPct val="35000"/>
            </a:spcAft>
          </a:pPr>
          <a:r>
            <a:rPr lang="en-US" sz="1600" kern="1200" dirty="0" smtClean="0"/>
            <a:t>Ch. 3 draft</a:t>
          </a:r>
          <a:endParaRPr lang="en-US" sz="1600" kern="1200" dirty="0"/>
        </a:p>
      </dsp:txBody>
      <dsp:txXfrm>
        <a:off x="5522946" y="1415227"/>
        <a:ext cx="806384" cy="2198744"/>
      </dsp:txXfrm>
    </dsp:sp>
    <dsp:sp modelId="{80F896AE-E440-46BF-9345-23A4DDAEE9DD}">
      <dsp:nvSpPr>
        <dsp:cNvPr id="0" name=""/>
        <dsp:cNvSpPr/>
      </dsp:nvSpPr>
      <dsp:spPr>
        <a:xfrm>
          <a:off x="6551430" y="1371603"/>
          <a:ext cx="956491" cy="2285992"/>
        </a:xfrm>
        <a:prstGeom prst="roundRect">
          <a:avLst/>
        </a:prstGeom>
        <a:solidFill>
          <a:schemeClr val="accent5">
            <a:hueOff val="-8278230"/>
            <a:satOff val="33176"/>
            <a:lumOff val="71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Oct</a:t>
          </a:r>
        </a:p>
        <a:p>
          <a:pPr lvl="0" algn="ctr" defTabSz="1200150">
            <a:lnSpc>
              <a:spcPct val="90000"/>
            </a:lnSpc>
            <a:spcBef>
              <a:spcPct val="0"/>
            </a:spcBef>
            <a:spcAft>
              <a:spcPct val="35000"/>
            </a:spcAft>
          </a:pPr>
          <a:r>
            <a:rPr lang="en-US" sz="1600" kern="1200" dirty="0" smtClean="0"/>
            <a:t>Ch. 4 draft</a:t>
          </a:r>
          <a:endParaRPr lang="en-US" sz="1600" kern="1200" dirty="0"/>
        </a:p>
      </dsp:txBody>
      <dsp:txXfrm>
        <a:off x="6598122" y="1418295"/>
        <a:ext cx="863107" cy="2192608"/>
      </dsp:txXfrm>
    </dsp:sp>
    <dsp:sp modelId="{B4470AFE-18B7-4C5B-B27E-06101119EB17}">
      <dsp:nvSpPr>
        <dsp:cNvPr id="0" name=""/>
        <dsp:cNvSpPr/>
      </dsp:nvSpPr>
      <dsp:spPr>
        <a:xfrm>
          <a:off x="7686398" y="1371603"/>
          <a:ext cx="924065" cy="2285992"/>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by</a:t>
          </a:r>
          <a:r>
            <a:rPr lang="en-US" sz="1600" kern="1200" dirty="0" smtClean="0"/>
            <a:t> </a:t>
          </a:r>
          <a:r>
            <a:rPr lang="en-US" sz="2700" kern="1200" dirty="0" smtClean="0"/>
            <a:t>Feb 2013</a:t>
          </a:r>
        </a:p>
        <a:p>
          <a:pPr lvl="0" algn="ctr" defTabSz="533400">
            <a:lnSpc>
              <a:spcPct val="90000"/>
            </a:lnSpc>
            <a:spcBef>
              <a:spcPct val="0"/>
            </a:spcBef>
            <a:spcAft>
              <a:spcPct val="35000"/>
            </a:spcAft>
          </a:pPr>
          <a:r>
            <a:rPr lang="en-US" sz="1600" kern="1200" dirty="0" smtClean="0"/>
            <a:t>Ch. 5 draft, revisions of all other chapters</a:t>
          </a:r>
          <a:endParaRPr lang="en-US" sz="1600" kern="1200" dirty="0"/>
        </a:p>
      </dsp:txBody>
      <dsp:txXfrm>
        <a:off x="7731507" y="1416712"/>
        <a:ext cx="833847" cy="2195774"/>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AE4038-E56D-474B-83DE-C44B6F3F4458}" type="datetimeFigureOut">
              <a:rPr lang="en-US" smtClean="0"/>
              <a:pPr/>
              <a:t>10/3/12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EDC8C4-1EFE-48FC-BC46-658821172EB0}" type="slidenum">
              <a:rPr lang="en-US" smtClean="0"/>
              <a:pPr/>
              <a:t>‹#›</a:t>
            </a:fld>
            <a:endParaRPr lang="en-US"/>
          </a:p>
        </p:txBody>
      </p:sp>
    </p:spTree>
    <p:extLst>
      <p:ext uri="{BB962C8B-B14F-4D97-AF65-F5344CB8AC3E}">
        <p14:creationId xmlns:p14="http://schemas.microsoft.com/office/powerpoint/2010/main" val="612371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I want</a:t>
            </a:r>
            <a:r>
              <a:rPr lang="en-US" baseline="0" dirty="0" smtClean="0"/>
              <a:t> to thank you all for being here today. </a:t>
            </a:r>
            <a:r>
              <a:rPr lang="en-US" dirty="0" smtClean="0"/>
              <a:t>I also want to thank my co-chairs, Kris and Lee,</a:t>
            </a:r>
            <a:r>
              <a:rPr lang="en-US" baseline="0" dirty="0" smtClean="0"/>
              <a:t> </a:t>
            </a:r>
            <a:r>
              <a:rPr lang="en-US" dirty="0" smtClean="0"/>
              <a:t>for helping</a:t>
            </a:r>
            <a:r>
              <a:rPr lang="en-US" baseline="0" dirty="0" smtClean="0"/>
              <a:t> me get to this point, and thanks also to the rest of my committee for making time to read my prospectus and for being here today as I propose my dissertation research project, which I am currently calling “Community-Sponsored Literate Activity and Technofeminism: Ethnographic Inquiry of Feministing.”   </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next 20 minutes, I’ll</a:t>
            </a:r>
            <a:r>
              <a:rPr lang="en-US" baseline="0" dirty="0" smtClean="0"/>
              <a:t> </a:t>
            </a:r>
            <a:r>
              <a:rPr lang="en-US" dirty="0" smtClean="0"/>
              <a:t>talk you through my</a:t>
            </a:r>
            <a:r>
              <a:rPr lang="en-US" baseline="0" dirty="0" smtClean="0"/>
              <a:t> project. I’m going to begin with a quick introduction to my site of inquiry. Next, I’ll discuss the goals and key terms for this project, which will include a representative review of some of the key scholarly sources that inform my work. Then, I’ll provide more specific details about my project, including my research questions, my methods and methodologies, as well as some limitations and difficulties I anticipate. I’ll conclude with chapter outlines for my dissertation. </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my title indicates, my research</a:t>
            </a:r>
            <a:r>
              <a:rPr lang="en-US" baseline="0" dirty="0" smtClean="0"/>
              <a:t> focuses on the website </a:t>
            </a:r>
            <a:r>
              <a:rPr lang="en-US" i="1" baseline="0" dirty="0" smtClean="0"/>
              <a:t>Feministing</a:t>
            </a:r>
            <a:r>
              <a:rPr lang="en-US" i="0" baseline="0" dirty="0" smtClean="0"/>
              <a:t>, which is a community of feminists that exists primarily online. I’ve included a screenshot of the Feministing homepage here to give you a sense of what the site looks like. In addition to the largest section, which you can see consists of blog posts that take up the left two-thirds of the page, you’ll also see a “featured video” section and a “support” section, which often features links to petitions as well as ads from those who have supported </a:t>
            </a:r>
            <a:r>
              <a:rPr lang="en-US" i="1" baseline="0" dirty="0" smtClean="0"/>
              <a:t>Feministing</a:t>
            </a:r>
            <a:r>
              <a:rPr lang="en-US" i="0" baseline="0" dirty="0" smtClean="0"/>
              <a:t>. As my images on the right of my slide hopefully make clear, there are currently six editors and there are also six people they call “contributors.” I’m being careful to distinguish terminology here because not just anyone can add a blog post to the largest section of the </a:t>
            </a:r>
            <a:r>
              <a:rPr lang="en-US" i="1" baseline="0" dirty="0" smtClean="0"/>
              <a:t>Feministing</a:t>
            </a:r>
            <a:r>
              <a:rPr lang="en-US" i="0" baseline="0" dirty="0" smtClean="0"/>
              <a:t> home page; only the editors and contributors can. However, anyone who has registered as a user on the site can interact in the </a:t>
            </a:r>
            <a:r>
              <a:rPr lang="en-US" i="0" u="sng" baseline="0" dirty="0" smtClean="0"/>
              <a:t>comments</a:t>
            </a:r>
            <a:r>
              <a:rPr lang="en-US" i="0" baseline="0" dirty="0" smtClean="0"/>
              <a:t> sections below each post on the main page, and they can also add blog posts or comments on the “community” pages, which you can see links to in the navigation bar at the top of the screenshot – one of these community pages is just called “community” and the other is called “campus.”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t>
            </a:r>
            <a:r>
              <a:rPr lang="en-US" baseline="0" dirty="0" smtClean="0"/>
              <a:t>I’ve created a visual representation of the scholarly location of my research project. Within the larger field of writing studies, I identify my work at the overlapping intersections of literacy studies, computers and writing, and feminist rhetorical studies. In addition, large influences on my work from outside of writing studies are feminist and technofeminist theories, which as I’ll explain later also draw on social studies of science and technology.</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mn-lt"/>
                <a:ea typeface="+mn-ea"/>
                <a:cs typeface="+mn-cs"/>
              </a:rPr>
              <a:t>With this dissertation, I look to build</a:t>
            </a:r>
            <a:r>
              <a:rPr lang="en-US" sz="1200" kern="1200" baseline="0" dirty="0" smtClean="0">
                <a:solidFill>
                  <a:schemeClr val="tx1"/>
                </a:solidFill>
                <a:latin typeface="+mn-lt"/>
                <a:ea typeface="+mn-ea"/>
                <a:cs typeface="+mn-cs"/>
              </a:rPr>
              <a:t> on existing </a:t>
            </a:r>
            <a:r>
              <a:rPr lang="en-US" sz="1200" kern="1200" dirty="0" smtClean="0">
                <a:solidFill>
                  <a:schemeClr val="tx1"/>
                </a:solidFill>
                <a:latin typeface="+mn-lt"/>
                <a:ea typeface="+mn-ea"/>
                <a:cs typeface="+mn-cs"/>
              </a:rPr>
              <a:t>studies of literacies of technology as part of the extracurriculum in writing studies, and I will take a technofeminist research approach to do so. Within</a:t>
            </a:r>
            <a:r>
              <a:rPr lang="en-US" sz="1200" kern="1200" baseline="0" dirty="0" smtClean="0">
                <a:solidFill>
                  <a:schemeClr val="tx1"/>
                </a:solidFill>
                <a:latin typeface="+mn-lt"/>
                <a:ea typeface="+mn-ea"/>
                <a:cs typeface="+mn-cs"/>
              </a:rPr>
              <a:t> this particular niche, I will work to address a few gaps. One </a:t>
            </a:r>
            <a:r>
              <a:rPr lang="en-US" sz="1200" kern="1200" dirty="0" smtClean="0">
                <a:solidFill>
                  <a:schemeClr val="tx1"/>
                </a:solidFill>
                <a:latin typeface="+mn-lt"/>
                <a:ea typeface="+mn-ea"/>
                <a:cs typeface="+mn-cs"/>
              </a:rPr>
              <a:t>gap pointed out by writing studies scholar Mary Sheridan is that scholars who are studying the extracurriculum have largely focused on work and home but have “paid far less attention to situated studies of community organizations” (3). My research site actually</a:t>
            </a:r>
            <a:r>
              <a:rPr lang="en-US" sz="1200" kern="1200" baseline="0" dirty="0" smtClean="0">
                <a:solidFill>
                  <a:schemeClr val="tx1"/>
                </a:solidFill>
                <a:latin typeface="+mn-lt"/>
                <a:ea typeface="+mn-ea"/>
                <a:cs typeface="+mn-cs"/>
              </a:rPr>
              <a:t> blends </a:t>
            </a:r>
            <a:r>
              <a:rPr lang="en-US" sz="1200" kern="1200" dirty="0" smtClean="0">
                <a:solidFill>
                  <a:schemeClr val="tx1"/>
                </a:solidFill>
                <a:latin typeface="+mn-lt"/>
                <a:ea typeface="+mn-ea"/>
                <a:cs typeface="+mn-cs"/>
              </a:rPr>
              <a:t>work, home, and a community organization, but I still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believe my work fits this gap Sheridan has identified. Barbara </a:t>
            </a:r>
            <a:r>
              <a:rPr lang="en-US" sz="1200" kern="1200" dirty="0" err="1" smtClean="0">
                <a:solidFill>
                  <a:schemeClr val="tx1"/>
                </a:solidFill>
                <a:latin typeface="+mn-lt"/>
                <a:ea typeface="+mn-ea"/>
                <a:cs typeface="+mn-cs"/>
              </a:rPr>
              <a:t>Warnick</a:t>
            </a:r>
            <a:r>
              <a:rPr lang="en-US" sz="1200" kern="1200" dirty="0" smtClean="0">
                <a:solidFill>
                  <a:schemeClr val="tx1"/>
                </a:solidFill>
                <a:latin typeface="+mn-lt"/>
                <a:ea typeface="+mn-ea"/>
                <a:cs typeface="+mn-cs"/>
              </a:rPr>
              <a:t> and Laura </a:t>
            </a:r>
            <a:r>
              <a:rPr lang="en-US" sz="1200" kern="1200" dirty="0" err="1" smtClean="0">
                <a:solidFill>
                  <a:schemeClr val="tx1"/>
                </a:solidFill>
                <a:latin typeface="+mn-lt"/>
                <a:ea typeface="+mn-ea"/>
                <a:cs typeface="+mn-cs"/>
              </a:rPr>
              <a:t>Gurak</a:t>
            </a:r>
            <a:r>
              <a:rPr lang="en-US" sz="1200" kern="1200" dirty="0" smtClean="0">
                <a:solidFill>
                  <a:schemeClr val="tx1"/>
                </a:solidFill>
                <a:latin typeface="+mn-lt"/>
                <a:ea typeface="+mn-ea"/>
                <a:cs typeface="+mn-cs"/>
              </a:rPr>
              <a:t> have noted another gap in scholarship about online rhetorics and communities,</a:t>
            </a:r>
            <a:r>
              <a:rPr lang="en-US" sz="1200" kern="1200" baseline="0" dirty="0" smtClean="0">
                <a:solidFill>
                  <a:schemeClr val="tx1"/>
                </a:solidFill>
                <a:latin typeface="+mn-lt"/>
                <a:ea typeface="+mn-ea"/>
                <a:cs typeface="+mn-cs"/>
              </a:rPr>
              <a:t> which is why they</a:t>
            </a:r>
            <a:r>
              <a:rPr lang="en-US" sz="1200" kern="1200" dirty="0" smtClean="0">
                <a:solidFill>
                  <a:schemeClr val="tx1"/>
                </a:solidFill>
                <a:latin typeface="+mn-lt"/>
                <a:ea typeface="+mn-ea"/>
                <a:cs typeface="+mn-cs"/>
              </a:rPr>
              <a:t> call for more contextualized studies of online spaces</a:t>
            </a:r>
            <a:r>
              <a:rPr lang="en-US" sz="1200" kern="1200" baseline="0" dirty="0" smtClean="0">
                <a:solidFill>
                  <a:schemeClr val="tx1"/>
                </a:solidFill>
                <a:latin typeface="+mn-lt"/>
                <a:ea typeface="+mn-ea"/>
                <a:cs typeface="+mn-cs"/>
              </a:rPr>
              <a:t> rather than </a:t>
            </a:r>
            <a:r>
              <a:rPr lang="en-US" sz="1200" kern="1200" dirty="0" smtClean="0">
                <a:solidFill>
                  <a:schemeClr val="tx1"/>
                </a:solidFill>
                <a:latin typeface="+mn-lt"/>
                <a:ea typeface="+mn-ea"/>
                <a:cs typeface="+mn-cs"/>
              </a:rPr>
              <a:t> studies that aim to generalize about all life in online space.</a:t>
            </a:r>
          </a:p>
          <a:p>
            <a:r>
              <a:rPr lang="en-US" sz="1200" kern="1200" dirty="0" smtClean="0">
                <a:solidFill>
                  <a:schemeClr val="tx1"/>
                </a:solidFill>
                <a:latin typeface="+mn-lt"/>
                <a:ea typeface="+mn-ea"/>
                <a:cs typeface="+mn-cs"/>
              </a:rPr>
              <a:t>Then, as Cynthia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Selfe</a:t>
            </a:r>
            <a:r>
              <a:rPr lang="en-US" sz="1200" kern="1200" baseline="0" dirty="0" smtClean="0">
                <a:solidFill>
                  <a:schemeClr val="tx1"/>
                </a:solidFill>
                <a:latin typeface="+mn-lt"/>
                <a:ea typeface="+mn-ea"/>
                <a:cs typeface="+mn-cs"/>
              </a:rPr>
              <a:t> and Gail </a:t>
            </a:r>
            <a:r>
              <a:rPr lang="en-US" sz="1200" kern="1200" baseline="0" dirty="0" err="1" smtClean="0">
                <a:solidFill>
                  <a:schemeClr val="tx1"/>
                </a:solidFill>
                <a:latin typeface="+mn-lt"/>
                <a:ea typeface="+mn-ea"/>
                <a:cs typeface="+mn-cs"/>
              </a:rPr>
              <a:t>Hawisher</a:t>
            </a:r>
            <a:r>
              <a:rPr lang="en-US" sz="1200" kern="1200" baseline="0" dirty="0" smtClean="0">
                <a:solidFill>
                  <a:schemeClr val="tx1"/>
                </a:solidFill>
                <a:latin typeface="+mn-lt"/>
                <a:ea typeface="+mn-ea"/>
                <a:cs typeface="+mn-cs"/>
              </a:rPr>
              <a:t> point out in their studies of literacies of technology, we have much left to learn about how and why people have acquired and developed these literacies. And then as Kristine Blair notes, there is still work to be done in the process of migrating offline goals and methods for studying women’s literacy to digital spaces.</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9EDC8C4-1EFE-48FC-BC46-658821172EB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mn-lt"/>
                <a:ea typeface="+mn-ea"/>
                <a:cs typeface="+mn-cs"/>
              </a:rPr>
              <a:t>A final gap my study aims to address is a familiar one</a:t>
            </a:r>
            <a:r>
              <a:rPr lang="en-US" sz="1200" kern="1200" baseline="0" dirty="0" smtClean="0">
                <a:solidFill>
                  <a:schemeClr val="tx1"/>
                </a:solidFill>
                <a:latin typeface="+mn-lt"/>
                <a:ea typeface="+mn-ea"/>
                <a:cs typeface="+mn-cs"/>
              </a:rPr>
              <a:t> for feminist work, and</a:t>
            </a:r>
            <a:r>
              <a:rPr lang="en-US" sz="1200" kern="1200" dirty="0" smtClean="0">
                <a:solidFill>
                  <a:schemeClr val="tx1"/>
                </a:solidFill>
                <a:latin typeface="+mn-lt"/>
                <a:ea typeface="+mn-ea"/>
                <a:cs typeface="+mn-cs"/>
              </a:rPr>
              <a:t> that is the gap between theory and practice that scholars like bell hooks have argued praxis can fill. By immersing myself in theories of literacy,</a:t>
            </a:r>
            <a:r>
              <a:rPr lang="en-US" sz="1200" kern="1200" baseline="0" dirty="0" smtClean="0">
                <a:solidFill>
                  <a:schemeClr val="tx1"/>
                </a:solidFill>
                <a:latin typeface="+mn-lt"/>
                <a:ea typeface="+mn-ea"/>
                <a:cs typeface="+mn-cs"/>
              </a:rPr>
              <a:t> rhetoric, and feminism </a:t>
            </a:r>
            <a:r>
              <a:rPr lang="en-US" sz="1200" kern="1200" dirty="0" smtClean="0">
                <a:solidFill>
                  <a:schemeClr val="tx1"/>
                </a:solidFill>
                <a:latin typeface="+mn-lt"/>
                <a:ea typeface="+mn-ea"/>
                <a:cs typeface="+mn-cs"/>
              </a:rPr>
              <a:t>and at</a:t>
            </a:r>
            <a:r>
              <a:rPr lang="en-US" sz="1200" kern="1200" baseline="0" dirty="0" smtClean="0">
                <a:solidFill>
                  <a:schemeClr val="tx1"/>
                </a:solidFill>
                <a:latin typeface="+mn-lt"/>
                <a:ea typeface="+mn-ea"/>
                <a:cs typeface="+mn-cs"/>
              </a:rPr>
              <a:t> the same time </a:t>
            </a:r>
            <a:r>
              <a:rPr lang="en-US" sz="1200" kern="1200" dirty="0" smtClean="0">
                <a:solidFill>
                  <a:schemeClr val="tx1"/>
                </a:solidFill>
                <a:latin typeface="+mn-lt"/>
                <a:ea typeface="+mn-ea"/>
                <a:cs typeface="+mn-cs"/>
              </a:rPr>
              <a:t>in the literate activity of </a:t>
            </a:r>
            <a:r>
              <a:rPr lang="en-US" sz="1200" i="1" kern="1200" dirty="0" smtClean="0">
                <a:solidFill>
                  <a:schemeClr val="tx1"/>
                </a:solidFill>
                <a:latin typeface="+mn-lt"/>
                <a:ea typeface="+mn-ea"/>
                <a:cs typeface="+mn-cs"/>
              </a:rPr>
              <a:t>Feministing</a:t>
            </a:r>
            <a:r>
              <a:rPr lang="en-US" sz="1200" kern="1200" dirty="0" smtClean="0">
                <a:solidFill>
                  <a:schemeClr val="tx1"/>
                </a:solidFill>
                <a:latin typeface="+mn-lt"/>
                <a:ea typeface="+mn-ea"/>
                <a:cs typeface="+mn-cs"/>
              </a:rPr>
              <a:t>, I hope to inhabit a space of praxis and to write a dissertation that addresses theory and practice without </a:t>
            </a:r>
            <a:r>
              <a:rPr lang="en-US" sz="1200" kern="1200" dirty="0" err="1" smtClean="0">
                <a:solidFill>
                  <a:schemeClr val="tx1"/>
                </a:solidFill>
                <a:latin typeface="+mn-lt"/>
                <a:ea typeface="+mn-ea"/>
                <a:cs typeface="+mn-cs"/>
              </a:rPr>
              <a:t>reinscribing</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binaric</a:t>
            </a:r>
            <a:r>
              <a:rPr lang="en-US" sz="1200" kern="1200" dirty="0" smtClean="0">
                <a:solidFill>
                  <a:schemeClr val="tx1"/>
                </a:solidFill>
                <a:latin typeface="+mn-lt"/>
                <a:ea typeface="+mn-ea"/>
                <a:cs typeface="+mn-cs"/>
              </a:rPr>
              <a:t> relationship between the two.  </a:t>
            </a:r>
          </a:p>
          <a:p>
            <a:r>
              <a:rPr lang="en-US" sz="1200" kern="1200" dirty="0" smtClean="0">
                <a:solidFill>
                  <a:schemeClr val="tx1"/>
                </a:solidFill>
                <a:latin typeface="+mn-lt"/>
                <a:ea typeface="+mn-ea"/>
                <a:cs typeface="+mn-cs"/>
              </a:rPr>
              <a:t>Ultimately</a:t>
            </a:r>
            <a:r>
              <a:rPr lang="en-US" sz="1200" kern="1200" baseline="0" dirty="0" smtClean="0">
                <a:solidFill>
                  <a:schemeClr val="tx1"/>
                </a:solidFill>
                <a:latin typeface="+mn-lt"/>
                <a:ea typeface="+mn-ea"/>
                <a:cs typeface="+mn-cs"/>
              </a:rPr>
              <a:t>, I see that t</a:t>
            </a:r>
            <a:r>
              <a:rPr lang="en-US" sz="1200" kern="1200" dirty="0" smtClean="0">
                <a:solidFill>
                  <a:schemeClr val="tx1"/>
                </a:solidFill>
                <a:latin typeface="+mn-lt"/>
                <a:ea typeface="+mn-ea"/>
                <a:cs typeface="+mn-cs"/>
              </a:rPr>
              <a:t>he</a:t>
            </a:r>
            <a:r>
              <a:rPr lang="en-US" sz="1200" kern="1200" baseline="0" dirty="0" smtClean="0">
                <a:solidFill>
                  <a:schemeClr val="tx1"/>
                </a:solidFill>
                <a:latin typeface="+mn-lt"/>
                <a:ea typeface="+mn-ea"/>
                <a:cs typeface="+mn-cs"/>
              </a:rPr>
              <a:t> members of </a:t>
            </a:r>
            <a:r>
              <a:rPr lang="en-US" sz="1200" i="1" kern="1200" baseline="0" dirty="0" smtClean="0">
                <a:solidFill>
                  <a:schemeClr val="tx1"/>
                </a:solidFill>
                <a:latin typeface="+mn-lt"/>
                <a:ea typeface="+mn-ea"/>
                <a:cs typeface="+mn-cs"/>
              </a:rPr>
              <a:t>Feministing</a:t>
            </a:r>
            <a:r>
              <a:rPr lang="en-US" sz="1200" kern="1200" baseline="0" dirty="0" smtClean="0">
                <a:solidFill>
                  <a:schemeClr val="tx1"/>
                </a:solidFill>
                <a:latin typeface="+mn-lt"/>
                <a:ea typeface="+mn-ea"/>
                <a:cs typeface="+mn-cs"/>
              </a:rPr>
              <a:t> are using a digital space to foster their advocacy of feminist ideals, and they are relatively well known for what they do, so I’m interested in learning about how they got there – how their lives and </a:t>
            </a:r>
            <a:r>
              <a:rPr lang="en-US" sz="1200" kern="1200" baseline="0" dirty="0" err="1" smtClean="0">
                <a:solidFill>
                  <a:schemeClr val="tx1"/>
                </a:solidFill>
                <a:latin typeface="+mn-lt"/>
                <a:ea typeface="+mn-ea"/>
                <a:cs typeface="+mn-cs"/>
              </a:rPr>
              <a:t>positionings</a:t>
            </a:r>
            <a:r>
              <a:rPr lang="en-US" sz="1200" kern="1200" baseline="0" dirty="0" smtClean="0">
                <a:solidFill>
                  <a:schemeClr val="tx1"/>
                </a:solidFill>
                <a:latin typeface="+mn-lt"/>
                <a:ea typeface="+mn-ea"/>
                <a:cs typeface="+mn-cs"/>
              </a:rPr>
              <a:t> within society both fostered and limited their opportunities to develop and even be interested in literacies of technology. But I am not looking for a simplistic  narrative of technological literacy acquisition; rather I want richness, layers, and complexity, which builds on work done by Deborah Brandt and by Mary Sheridan, who aim, respectively, to complicate the “myth of literacy” and to “disrupt telling cases” of women’s literacy. And I do so by positioning myself in the gaps identified here.</a:t>
            </a:r>
          </a:p>
        </p:txBody>
      </p:sp>
      <p:sp>
        <p:nvSpPr>
          <p:cNvPr id="4" name="Slide Number Placeholder 3"/>
          <p:cNvSpPr>
            <a:spLocks noGrp="1"/>
          </p:cNvSpPr>
          <p:nvPr>
            <p:ph type="sldNum" sz="quarter" idx="10"/>
          </p:nvPr>
        </p:nvSpPr>
        <p:spPr/>
        <p:txBody>
          <a:bodyPr/>
          <a:lstStyle/>
          <a:p>
            <a:fld id="{69EDC8C4-1EFE-48FC-BC46-658821172EB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research questions</a:t>
            </a:r>
            <a:r>
              <a:rPr lang="en-US" baseline="0" dirty="0" smtClean="0"/>
              <a:t> come later, but first, these are the goals I have for this project. I’ve already touched on most of these in outlining the gaps that my research aims to address, but before moving on, I’d mention that I also have longer term goals for undertaking this project, and that is to build a research archive as I collect the data for this project, which will undoubtedly be more than I can use right now, so that I may later continue studying feminist literate activity across time and technologies.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I now </a:t>
            </a:r>
            <a:r>
              <a:rPr lang="en-US" baseline="0" dirty="0" smtClean="0"/>
              <a:t>offer definitions of key terms as I’m using them for my project. One important term is “extracurriculum.” This word is used in writing studies after Anne </a:t>
            </a:r>
            <a:r>
              <a:rPr lang="en-US" baseline="0" dirty="0" err="1" smtClean="0"/>
              <a:t>Ruggles</a:t>
            </a:r>
            <a:r>
              <a:rPr lang="en-US" baseline="0" dirty="0" smtClean="0"/>
              <a:t> </a:t>
            </a:r>
            <a:r>
              <a:rPr lang="en-US" baseline="0" dirty="0" err="1" smtClean="0"/>
              <a:t>Gere</a:t>
            </a:r>
            <a:r>
              <a:rPr lang="en-US" baseline="0" dirty="0" smtClean="0"/>
              <a:t> introduced it in her call for more research in our field to view literacy in a broader sense – specifically asking us to focus our attention outside of classrooms. </a:t>
            </a:r>
            <a:r>
              <a:rPr lang="en-US" baseline="0" dirty="0" err="1" smtClean="0"/>
              <a:t>Gere</a:t>
            </a:r>
            <a:r>
              <a:rPr lang="en-US" baseline="0" dirty="0" smtClean="0"/>
              <a:t> argues that by paying more </a:t>
            </a:r>
            <a:r>
              <a:rPr lang="en-US" sz="1200" kern="1200" dirty="0" smtClean="0">
                <a:solidFill>
                  <a:schemeClr val="tx1"/>
                </a:solidFill>
                <a:latin typeface="+mn-lt"/>
                <a:ea typeface="+mn-ea"/>
                <a:cs typeface="+mn-cs"/>
              </a:rPr>
              <a:t>attention to “accounts of literacy practices outside the walls of the academy” (80) we can stop neglecting important accounts of literacy practices that reach across lines of race, gender, and class.</a:t>
            </a:r>
            <a:r>
              <a:rPr lang="en-US" baseline="0" dirty="0" smtClean="0"/>
              <a:t> </a:t>
            </a:r>
          </a:p>
          <a:p>
            <a:r>
              <a:rPr lang="en-US" sz="1200" dirty="0" smtClean="0"/>
              <a:t>Another important term is Literacy, which I</a:t>
            </a:r>
            <a:r>
              <a:rPr lang="en-US" sz="1200" baseline="0" dirty="0" smtClean="0"/>
              <a:t> use in a broad sense to refer to the use of a symbol system, typically writing, to interpret and interact with the world. And I’d note that s</a:t>
            </a:r>
            <a:r>
              <a:rPr lang="en-US" sz="1200" dirty="0" smtClean="0"/>
              <a:t>ince at least 1996, we have also talked about “</a:t>
            </a:r>
            <a:r>
              <a:rPr lang="en-US" sz="1200" dirty="0" err="1" smtClean="0"/>
              <a:t>multiliteracy</a:t>
            </a:r>
            <a:r>
              <a:rPr lang="en-US" sz="1200" dirty="0" smtClean="0"/>
              <a:t>,” a</a:t>
            </a:r>
            <a:r>
              <a:rPr lang="en-US" sz="1200" baseline="0" dirty="0" smtClean="0"/>
              <a:t> term </a:t>
            </a:r>
            <a:r>
              <a:rPr lang="en-US" sz="1200" dirty="0" smtClean="0"/>
              <a:t>coined by the New</a:t>
            </a:r>
            <a:r>
              <a:rPr lang="en-US" sz="1200" baseline="0" dirty="0" smtClean="0"/>
              <a:t> London Group to recognize that different cultures define literacy differently, especially as technologies change, </a:t>
            </a:r>
            <a:r>
              <a:rPr lang="en-US" sz="1200" dirty="0" smtClean="0"/>
              <a:t>which is significant as my research project takes a multimodal digital community as its focus.</a:t>
            </a:r>
          </a:p>
          <a:p>
            <a:r>
              <a:rPr lang="en-US" sz="1200" dirty="0" smtClean="0"/>
              <a:t>However, it’s important to note my use of the next terms – Writing</a:t>
            </a:r>
            <a:r>
              <a:rPr lang="en-US" sz="1200" baseline="0" dirty="0" smtClean="0"/>
              <a:t> and Literate Activity – alongside the definition of Literacy, particularly because I follow Sheridan, who follows Paul Prior’s use of the term “literate activity” in place of the terms “writing” or “literacy” because of the belief that “writing” is, as Prior puts it, “too partial, too contextually thin a unit of analysis.” And as Sheridan explains, this shift in terminology also signals a shift in defining literacy that diminishes individual, </a:t>
            </a:r>
            <a:r>
              <a:rPr lang="en-US" sz="1200" baseline="0" dirty="0" err="1" smtClean="0"/>
              <a:t>decontextualized</a:t>
            </a:r>
            <a:r>
              <a:rPr lang="en-US" sz="1200" baseline="0" dirty="0" smtClean="0"/>
              <a:t> skills and foregrounds literacy as a social activity embedded in situated, cultural-historical contexts. Already, though, it’s necessary to</a:t>
            </a:r>
            <a:r>
              <a:rPr lang="en-US" sz="1200" dirty="0" smtClean="0"/>
              <a:t> note</a:t>
            </a:r>
            <a:r>
              <a:rPr lang="en-US" sz="1200" baseline="0" dirty="0" smtClean="0"/>
              <a:t> that while I share the belief that “literate activity” more appropriately conveys the complexities in the ways people produce and consume texts,</a:t>
            </a:r>
            <a:r>
              <a:rPr lang="en-US" sz="1200" dirty="0" smtClean="0"/>
              <a:t> I also find it hard not to use the words “writing” or “literacy” at all, especially</a:t>
            </a:r>
            <a:r>
              <a:rPr lang="en-US" sz="1200" baseline="0" dirty="0" smtClean="0"/>
              <a:t> as I draw on rich and useful scholarship that </a:t>
            </a:r>
            <a:r>
              <a:rPr lang="en-US" sz="1200" i="1" baseline="0" dirty="0" smtClean="0"/>
              <a:t>does</a:t>
            </a:r>
            <a:r>
              <a:rPr lang="en-US" sz="1200" baseline="0" dirty="0" smtClean="0"/>
              <a:t> use those terms; nevertheless, </a:t>
            </a:r>
            <a:r>
              <a:rPr lang="en-US" sz="1200" dirty="0" smtClean="0"/>
              <a:t>in all cases of their use in my own presentation, the focus is on the complexity and</a:t>
            </a:r>
            <a:r>
              <a:rPr lang="en-US" sz="1200" baseline="0" dirty="0" smtClean="0"/>
              <a:t> </a:t>
            </a:r>
            <a:r>
              <a:rPr lang="en-US" sz="1200" baseline="0" dirty="0" err="1" smtClean="0"/>
              <a:t>situatedness</a:t>
            </a:r>
            <a:r>
              <a:rPr lang="en-US" sz="1200" baseline="0" dirty="0" smtClean="0"/>
              <a:t> of literate activity, writing, or literacy</a:t>
            </a:r>
            <a:r>
              <a:rPr lang="en-US" sz="1200" dirty="0" smtClean="0"/>
              <a:t>.</a:t>
            </a:r>
          </a:p>
        </p:txBody>
      </p:sp>
      <p:sp>
        <p:nvSpPr>
          <p:cNvPr id="4" name="Slide Number Placeholder 3"/>
          <p:cNvSpPr>
            <a:spLocks noGrp="1"/>
          </p:cNvSpPr>
          <p:nvPr>
            <p:ph type="sldNum" sz="quarter" idx="10"/>
          </p:nvPr>
        </p:nvSpPr>
        <p:spPr/>
        <p:txBody>
          <a:bodyPr/>
          <a:lstStyle/>
          <a:p>
            <a:fld id="{69EDC8C4-1EFE-48FC-BC46-658821172EB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aseline="0" dirty="0" smtClean="0"/>
              <a:t>Another important term is T</a:t>
            </a:r>
            <a:r>
              <a:rPr lang="en-US" sz="1200" dirty="0" smtClean="0"/>
              <a:t>echnology</a:t>
            </a:r>
            <a:r>
              <a:rPr lang="en-US" sz="1200" baseline="0" dirty="0" smtClean="0"/>
              <a:t>. </a:t>
            </a:r>
            <a:r>
              <a:rPr lang="en-US" sz="1200" dirty="0" smtClean="0"/>
              <a:t>As scholars like Richard </a:t>
            </a:r>
            <a:r>
              <a:rPr lang="en-US" sz="1200" dirty="0" err="1" smtClean="0"/>
              <a:t>Enos</a:t>
            </a:r>
            <a:r>
              <a:rPr lang="en-US" sz="1200" dirty="0" smtClean="0"/>
              <a:t> and Walter </a:t>
            </a:r>
            <a:r>
              <a:rPr lang="en-US" sz="1200" dirty="0" err="1" smtClean="0"/>
              <a:t>Ong</a:t>
            </a:r>
            <a:r>
              <a:rPr lang="en-US" sz="1200" dirty="0" smtClean="0"/>
              <a:t> have demonstrated, writing itself is a “technology” that grew up alongside literacy: As</a:t>
            </a:r>
            <a:r>
              <a:rPr lang="en-US" sz="1200" baseline="0" dirty="0" smtClean="0"/>
              <a:t> </a:t>
            </a:r>
            <a:r>
              <a:rPr lang="en-US" sz="1200" dirty="0" err="1" smtClean="0"/>
              <a:t>Enos</a:t>
            </a:r>
            <a:r>
              <a:rPr lang="en-US" sz="1200" dirty="0" smtClean="0"/>
              <a:t> says, “writing is a technology and, in ancient Greece, the alphabet was the essence of that technology” (</a:t>
            </a:r>
            <a:r>
              <a:rPr lang="en-US" sz="1200" dirty="0" err="1" smtClean="0"/>
              <a:t>Enos</a:t>
            </a:r>
            <a:r>
              <a:rPr lang="en-US" sz="1200" dirty="0" smtClean="0"/>
              <a:t> 11). I</a:t>
            </a:r>
            <a:r>
              <a:rPr lang="en-US" sz="1200" baseline="0" dirty="0" smtClean="0"/>
              <a:t> mention this as a reminder that definitions of technology can be traced back at least as far as the advent of writing and to remind us that definitions of technology vary across time and space. And because my project draws on technofeminism, it’s important to remember that popular conceptions of “technology” are often very limited in that they conjure images of things like computers and male hackers rather than things like microwaves and women programmers.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Finally, the terms Feminism and Technofeminism</a:t>
            </a:r>
            <a:r>
              <a:rPr lang="en-US" sz="1200" baseline="0" dirty="0" smtClean="0"/>
              <a:t>. As I draw on feminist theory, I am mindful that the intersections of rhetoric and feminism are well established at this point. As Lisa Ede, Cheryl Glenn, and Andrea Lunsford point out, the fields of rhetoric and feminism share similarities in that both emphasize process, both link theory and practice, both recognize and value local and applied </a:t>
            </a:r>
            <a:r>
              <a:rPr lang="en-US" sz="1200" baseline="0" dirty="0" err="1" smtClean="0"/>
              <a:t>knowledges</a:t>
            </a:r>
            <a:r>
              <a:rPr lang="en-US" sz="1200" baseline="0" dirty="0" smtClean="0"/>
              <a:t>, and both are concerned with public values and the public good. Technofeminism also draws on feminist theory but as sociologist Judy </a:t>
            </a:r>
            <a:r>
              <a:rPr lang="en-US" sz="1200" baseline="0" dirty="0" err="1" smtClean="0"/>
              <a:t>Wajcman</a:t>
            </a:r>
            <a:r>
              <a:rPr lang="en-US" sz="1200" baseline="0" dirty="0" smtClean="0"/>
              <a:t> explains and as indicated by the text in the purple box on this slide, </a:t>
            </a:r>
            <a:r>
              <a:rPr lang="en-US" sz="1200" i="0" baseline="0" dirty="0" smtClean="0"/>
              <a:t>a technofeminist framework combines a feminist perspective with approaches in the social studies of science and technology, which </a:t>
            </a:r>
            <a:r>
              <a:rPr lang="en-US" sz="1200" i="0" baseline="0" dirty="0" err="1" smtClean="0"/>
              <a:t>Wajcman</a:t>
            </a:r>
            <a:r>
              <a:rPr lang="en-US" sz="1200" i="0" baseline="0" dirty="0" smtClean="0"/>
              <a:t> argues have typically overlooked issues of gender. </a:t>
            </a:r>
            <a:endParaRPr lang="en-US" dirty="0" smtClean="0"/>
          </a:p>
        </p:txBody>
      </p:sp>
      <p:sp>
        <p:nvSpPr>
          <p:cNvPr id="4" name="Slide Number Placeholder 3"/>
          <p:cNvSpPr>
            <a:spLocks noGrp="1"/>
          </p:cNvSpPr>
          <p:nvPr>
            <p:ph type="sldNum" sz="quarter" idx="10"/>
          </p:nvPr>
        </p:nvSpPr>
        <p:spPr/>
        <p:txBody>
          <a:bodyPr/>
          <a:lstStyle/>
          <a:p>
            <a:fld id="{69EDC8C4-1EFE-48FC-BC46-658821172EB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far in my reading within the area represented by my funnel visual, I’ve identified some important recurring themes. Obviously I don’t have time to talk about all of these themes in detail, but I will briefly discuss some of them now as I highlight the important scholarship that informs my project. To continue building on connections of rhetoric and feminism, Karen Foss, Sonja Foss, and Cindy Griffin present 5 threads they have identified as significant in the shaping of feminist perspectives in rhetorical studies: (1) they come from radical beginnings; (2) they enact efforts to include women as communicators and to include women’s topics in the discipline; (3) they offer critiques of the discipline from feminist perspectives; (4) they label and refine feminist perspectives; and (5) they </a:t>
            </a:r>
            <a:r>
              <a:rPr lang="en-US" baseline="0" dirty="0" err="1" smtClean="0"/>
              <a:t>reconceptualize</a:t>
            </a:r>
            <a:r>
              <a:rPr lang="en-US" baseline="0" dirty="0" smtClean="0"/>
              <a:t> the constructs and theories in rhetorical studies from feminist perspectives.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big part of what Foss, Foss, and Griffin outline in that list and in their edited</a:t>
            </a:r>
            <a:r>
              <a:rPr lang="en-US" sz="1200" kern="1200" baseline="0" dirty="0" smtClean="0">
                <a:solidFill>
                  <a:schemeClr val="tx1"/>
                </a:solidFill>
                <a:latin typeface="+mn-lt"/>
                <a:ea typeface="+mn-ea"/>
                <a:cs typeface="+mn-cs"/>
              </a:rPr>
              <a:t> collections on feminist rhetorics includes redefinitions of rhetoric. Sonja Foss and Cyndi Griffin have elsewhere argued that we should look beyond definitions of rhetoric that take Aristotle’s emphasis on persuasion as the crux, as they argue these definitions are inherently patriarchal. Foss and Griffin propose that in addition to an agonistic rhetoric based on persuasion we should also acknowledge an “invitational rhetoric,” which would be based on the creation and maintenance of relationships of equality. Jane </a:t>
            </a:r>
            <a:r>
              <a:rPr lang="en-US" sz="1200" kern="1200" baseline="0" dirty="0" err="1" smtClean="0">
                <a:solidFill>
                  <a:schemeClr val="tx1"/>
                </a:solidFill>
                <a:latin typeface="+mn-lt"/>
                <a:ea typeface="+mn-ea"/>
                <a:cs typeface="+mn-cs"/>
              </a:rPr>
              <a:t>Donawerth</a:t>
            </a:r>
            <a:r>
              <a:rPr lang="en-US" sz="1200" kern="1200" baseline="0" dirty="0" smtClean="0">
                <a:solidFill>
                  <a:schemeClr val="tx1"/>
                </a:solidFill>
                <a:latin typeface="+mn-lt"/>
                <a:ea typeface="+mn-ea"/>
                <a:cs typeface="+mn-cs"/>
              </a:rPr>
              <a:t> similarly calls for a theory of “conversational rhetoric,” which is also meant to be more inclusive of women. </a:t>
            </a:r>
            <a:r>
              <a:rPr lang="en-US" sz="1200" kern="1200" baseline="0" dirty="0" err="1" smtClean="0">
                <a:solidFill>
                  <a:schemeClr val="tx1"/>
                </a:solidFill>
                <a:latin typeface="+mn-lt"/>
                <a:ea typeface="+mn-ea"/>
                <a:cs typeface="+mn-cs"/>
              </a:rPr>
              <a:t>Nedra</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Reynolds calls more specifically for more inclusive understandings of ethos and authority, explaining</a:t>
            </a:r>
            <a:r>
              <a:rPr lang="en-US" sz="1200" kern="1200" baseline="0" dirty="0" smtClean="0">
                <a:solidFill>
                  <a:schemeClr val="tx1"/>
                </a:solidFill>
                <a:latin typeface="+mn-lt"/>
                <a:ea typeface="+mn-ea"/>
                <a:cs typeface="+mn-cs"/>
              </a:rPr>
              <a:t> that </a:t>
            </a:r>
            <a:r>
              <a:rPr lang="en-US" sz="1200" dirty="0" smtClean="0">
                <a:latin typeface="Eras Light ITC" pitchFamily="34" charset="0"/>
              </a:rPr>
              <a:t>“By emphasizing where and how texts and their writers are </a:t>
            </a:r>
            <a:r>
              <a:rPr lang="en-US" sz="1200" i="1" dirty="0" smtClean="0">
                <a:latin typeface="Eras Light ITC" pitchFamily="34" charset="0"/>
              </a:rPr>
              <a:t>located…</a:t>
            </a:r>
            <a:r>
              <a:rPr lang="en-US" sz="1200" dirty="0" smtClean="0">
                <a:latin typeface="Eras Light ITC" pitchFamily="34" charset="0"/>
              </a:rPr>
              <a:t>we can retain the spatial metaphors of </a:t>
            </a:r>
            <a:r>
              <a:rPr lang="en-US" sz="1200" i="1" dirty="0" smtClean="0">
                <a:latin typeface="Eras Light ITC" pitchFamily="34" charset="0"/>
              </a:rPr>
              <a:t>ethos </a:t>
            </a:r>
            <a:r>
              <a:rPr lang="en-US" sz="1200" dirty="0" smtClean="0">
                <a:latin typeface="Eras Light ITC" pitchFamily="34" charset="0"/>
              </a:rPr>
              <a:t>without limiting it to arenas of spoken discourse and without assuming that those gathering places are harmonious or conflict-free.” What happens when we redefine in these ways is that we recognize the boundaries</a:t>
            </a:r>
            <a:r>
              <a:rPr lang="en-US" sz="1200" baseline="0" dirty="0" smtClean="0">
                <a:latin typeface="Eras Light ITC" pitchFamily="34" charset="0"/>
              </a:rPr>
              <a:t>, limits, and scope of all </a:t>
            </a:r>
            <a:r>
              <a:rPr lang="en-US" sz="1200" baseline="0" dirty="0" err="1" smtClean="0">
                <a:latin typeface="Eras Light ITC" pitchFamily="34" charset="0"/>
              </a:rPr>
              <a:t>rhetorial</a:t>
            </a:r>
            <a:r>
              <a:rPr lang="en-US" sz="1200" baseline="0" dirty="0" smtClean="0">
                <a:latin typeface="Eras Light ITC" pitchFamily="34" charset="0"/>
              </a:rPr>
              <a:t> theories, and we recognize that narrow definitions of rhetoric and rhetorical concepts have often excluded women as they were historically excluded from public speaking.</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Something that inevitably comes up in conversations</a:t>
            </a:r>
            <a:r>
              <a:rPr lang="en-US" baseline="0" dirty="0" smtClean="0"/>
              <a:t> of women’s and feminist rhetorics are issues of essentialism, such as in critiques of anthologies of women’s rhetoric like Joy Ritchie and Kate Ronald’s collection </a:t>
            </a:r>
            <a:r>
              <a:rPr lang="en-US" i="1" baseline="0" dirty="0" smtClean="0"/>
              <a:t>Available Means</a:t>
            </a:r>
            <a:r>
              <a:rPr lang="en-US" i="0" baseline="0" dirty="0" smtClean="0"/>
              <a:t>, where critics have argued that their anthologizing seems to </a:t>
            </a:r>
            <a:r>
              <a:rPr lang="en-US" i="0" baseline="0" dirty="0" err="1" smtClean="0"/>
              <a:t>essentialize</a:t>
            </a:r>
            <a:r>
              <a:rPr lang="en-US" i="0" baseline="0" dirty="0" smtClean="0"/>
              <a:t> women’s rhetoric or conflate women’s rhetoric with feminism, to which Ritchie and Ronald responded by noting how difficult it is “to separate the history of women’s rhetorics from the history of the struggle for women’s rights because the desire/demand for rights so often becomes the impetus for writing.” Elsewhere, Ritchie has spoken to the either/or presentation of essentialism and constructivism, noting that “the essentialist </a:t>
            </a:r>
            <a:r>
              <a:rPr lang="en-US" sz="1200" dirty="0" smtClean="0">
                <a:latin typeface="Eras Light ITC" pitchFamily="34" charset="0"/>
              </a:rPr>
              <a:t>position leaves women trapped in a separate, idealistic, but ultimately powerless position as ‘other’; the constructivist position leaves women in an eternally fluid position of indeterminacy or in a position of negativity, constantly rejecting and deconstructing but also risking invisibility and the possibility for action and change.” She notes that while this may seem to leave</a:t>
            </a:r>
            <a:r>
              <a:rPr lang="en-US" sz="1200" baseline="0" dirty="0" smtClean="0">
                <a:latin typeface="Eras Light ITC" pitchFamily="34" charset="0"/>
              </a:rPr>
              <a:t> feminists in a state of paralysis, it is in fact feminism’s internal heterogeneity that helps to overcome this problem. That internal heterogeneity consists of a preference for a </a:t>
            </a:r>
            <a:r>
              <a:rPr lang="en-US" sz="1200" baseline="0" dirty="0" err="1" smtClean="0">
                <a:latin typeface="Eras Light ITC" pitchFamily="34" charset="0"/>
              </a:rPr>
              <a:t>multivocality</a:t>
            </a:r>
            <a:r>
              <a:rPr lang="en-US" sz="1200" baseline="0" dirty="0" smtClean="0">
                <a:latin typeface="Eras Light ITC" pitchFamily="34" charset="0"/>
              </a:rPr>
              <a:t> of voices, particularly through valuing women’s own stories and examining where their histories and experiences do and do not align with societal stories and definitions. Additional readings from writing studies and feminist theory emphasize the importance of women’s agency and responsibility, and of </a:t>
            </a:r>
            <a:r>
              <a:rPr lang="en-US" sz="1200" baseline="0" dirty="0" err="1" smtClean="0">
                <a:latin typeface="Eras Light ITC" pitchFamily="34" charset="0"/>
              </a:rPr>
              <a:t>intersectionality</a:t>
            </a:r>
            <a:r>
              <a:rPr lang="en-US" sz="1200" baseline="0" dirty="0" smtClean="0">
                <a:latin typeface="Eras Light ITC" pitchFamily="34" charset="0"/>
              </a:rPr>
              <a:t> critiques in addressing this seeming paralysis.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Scholars</a:t>
            </a:r>
            <a:r>
              <a:rPr lang="en-US" baseline="0" dirty="0" smtClean="0"/>
              <a:t> within computers and writing have also taken up discussions of essentialism and constructivism in relation to feminist approaches, notably in a back and forth between Kristine Blair and Thomas Skeen. Skeen began the debate by accusing the authors of 2 different articles published in Computers and Composition, including an article Blair co-wrote, of </a:t>
            </a:r>
            <a:r>
              <a:rPr lang="en-US" baseline="0" dirty="0" err="1" smtClean="0"/>
              <a:t>essentializing</a:t>
            </a:r>
            <a:r>
              <a:rPr lang="en-US" baseline="0" dirty="0" smtClean="0"/>
              <a:t> teenage girls’ identities. Blair responded by noting that Skeen himself was also </a:t>
            </a:r>
            <a:r>
              <a:rPr lang="en-US" baseline="0" dirty="0" err="1" smtClean="0"/>
              <a:t>essentializing</a:t>
            </a:r>
            <a:r>
              <a:rPr lang="en-US" baseline="0" dirty="0" smtClean="0"/>
              <a:t>, as he was </a:t>
            </a:r>
            <a:r>
              <a:rPr lang="en-US" baseline="0" dirty="0" err="1" smtClean="0"/>
              <a:t>essentializing</a:t>
            </a:r>
            <a:r>
              <a:rPr lang="en-US" baseline="0" dirty="0" smtClean="0"/>
              <a:t> scholarship in the field of computers and writing. Blair’s suggestion for how to address the seeming gaps between essentialism and constructivism is a materialist approach that, as she says, “bridges the gap between </a:t>
            </a:r>
            <a:r>
              <a:rPr lang="en-US" sz="1200" dirty="0" smtClean="0">
                <a:latin typeface="Eras Light ITC" pitchFamily="34" charset="0"/>
              </a:rPr>
              <a:t>constructivist approaches by questioning both the ways in which political, material, and social conditions impact women as a class of individuals and the extent to which inequities can and should be transformed through feminist action in classrooms and communities.”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Before leaving discussions within computers and writing, I’ll highlight a few more </a:t>
            </a:r>
            <a:r>
              <a:rPr lang="en-US" baseline="0" dirty="0" smtClean="0"/>
              <a:t>key points.  First, many scholars note that we need to acknowledge that technology is not neutral but is, instead, embedded in existing social structures. Similarly, Donna </a:t>
            </a:r>
            <a:r>
              <a:rPr lang="en-US" dirty="0" err="1" smtClean="0"/>
              <a:t>LeCourt</a:t>
            </a:r>
            <a:r>
              <a:rPr lang="en-US" baseline="0" dirty="0" smtClean="0"/>
              <a:t> and Luann Barnes argue against claims that certain uses of technology are inherently empowering in their argument that hypertext is not in itself a feminist textual politic despite initial claims. Second, as noted with the essentialism/constructivism continuum, many scholars note that either/or constructions are not appropriate or accurate – such as Lisa </a:t>
            </a:r>
            <a:r>
              <a:rPr lang="en-US" baseline="0" dirty="0" err="1" smtClean="0"/>
              <a:t>Gerrard</a:t>
            </a:r>
            <a:r>
              <a:rPr lang="en-US" baseline="0" dirty="0" smtClean="0"/>
              <a:t> noting problems with narratives that construct women as either victims of technology or passive participants as well as </a:t>
            </a:r>
            <a:r>
              <a:rPr lang="en-US" baseline="0" dirty="0" err="1" smtClean="0"/>
              <a:t>Selfe</a:t>
            </a:r>
            <a:r>
              <a:rPr lang="en-US" baseline="0" dirty="0" smtClean="0"/>
              <a:t> and </a:t>
            </a:r>
            <a:r>
              <a:rPr lang="en-US" baseline="0" dirty="0" err="1" smtClean="0"/>
              <a:t>Hawisher’s</a:t>
            </a:r>
            <a:r>
              <a:rPr lang="en-US" baseline="0" dirty="0" smtClean="0"/>
              <a:t> recognition that technology is often represented as either entirely oppressive or empowering for women. Finally, scholars like Joanne Addison and Susan </a:t>
            </a:r>
            <a:r>
              <a:rPr lang="en-US" baseline="0" dirty="0" err="1" smtClean="0"/>
              <a:t>Hilligoss</a:t>
            </a:r>
            <a:r>
              <a:rPr lang="en-US" baseline="0" dirty="0" smtClean="0"/>
              <a:t> expose how even well intentioned </a:t>
            </a:r>
            <a:r>
              <a:rPr lang="en-US" baseline="0" dirty="0" err="1" smtClean="0"/>
              <a:t>liberatory</a:t>
            </a:r>
            <a:r>
              <a:rPr lang="en-US" baseline="0" dirty="0" smtClean="0"/>
              <a:t> conversations of technology can maintain exclusionary and oppressive cultural practices, as were their experiences as lesbians in a scholarly online discussion group.</a:t>
            </a:r>
          </a:p>
        </p:txBody>
      </p:sp>
      <p:sp>
        <p:nvSpPr>
          <p:cNvPr id="4" name="Slide Number Placeholder 3"/>
          <p:cNvSpPr>
            <a:spLocks noGrp="1"/>
          </p:cNvSpPr>
          <p:nvPr>
            <p:ph type="sldNum" sz="quarter" idx="10"/>
          </p:nvPr>
        </p:nvSpPr>
        <p:spPr/>
        <p:txBody>
          <a:bodyPr/>
          <a:lstStyle/>
          <a:p>
            <a:fld id="{69EDC8C4-1EFE-48FC-BC46-658821172EB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And</a:t>
            </a:r>
            <a:r>
              <a:rPr lang="en-US" baseline="0" dirty="0" smtClean="0"/>
              <a:t> now we come to the research questions guiding my project. [read them]</a:t>
            </a:r>
            <a:endParaRPr lang="en-US" dirty="0" smtClean="0"/>
          </a:p>
        </p:txBody>
      </p:sp>
      <p:sp>
        <p:nvSpPr>
          <p:cNvPr id="4" name="Slide Number Placeholder 3"/>
          <p:cNvSpPr>
            <a:spLocks noGrp="1"/>
          </p:cNvSpPr>
          <p:nvPr>
            <p:ph type="sldNum" sz="quarter" idx="10"/>
          </p:nvPr>
        </p:nvSpPr>
        <p:spPr/>
        <p:txBody>
          <a:bodyPr/>
          <a:lstStyle/>
          <a:p>
            <a:fld id="{69EDC8C4-1EFE-48FC-BC46-658821172EB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order to address these</a:t>
            </a:r>
            <a:r>
              <a:rPr lang="en-US" baseline="0" dirty="0" smtClean="0"/>
              <a:t> questions, I’ll be conducting ethnographically-informed data collection by observing and participating in </a:t>
            </a:r>
            <a:r>
              <a:rPr lang="en-US" i="1" baseline="0" dirty="0" smtClean="0"/>
              <a:t>Feministing</a:t>
            </a:r>
            <a:r>
              <a:rPr lang="en-US" baseline="0" dirty="0" smtClean="0"/>
              <a:t> over the next few months, and by conducting a survey with members of the </a:t>
            </a:r>
            <a:r>
              <a:rPr lang="en-US" i="1" baseline="0" dirty="0" smtClean="0"/>
              <a:t>Feministing</a:t>
            </a:r>
            <a:r>
              <a:rPr lang="en-US" baseline="0" dirty="0" smtClean="0"/>
              <a:t> community and interviews with the editors and contributors. Obviously I can’t know how many people will agree to participate, but I hope to have at least 50 responses to my survey and to interview at least 3 editors or contributors. As the timeline on this slide indicates, I will begin collecting my data as soon as I receive HSRB approval, which has been submitted but is still under review. Then, I will spend 2 or 3 months collecting my survey and interview responses, during which time I will conduct ongoing coding and research memo-</a:t>
            </a:r>
            <a:r>
              <a:rPr lang="en-US" baseline="0" dirty="0" err="1" smtClean="0"/>
              <a:t>ing</a:t>
            </a:r>
            <a:r>
              <a:rPr lang="en-US" baseline="0" dirty="0" smtClean="0"/>
              <a:t> about what I am seeing emerge from my data, as influenced by a grounded theory approach. After I have conducted several rounds of coding, I will identify emerging themes and patterns about which I will theorize in two of the chapters of my dissertation.  </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talking about my methods and methodologies, I will be using Sandra Harding’s definitions. She says that a method is a technique for or way of proceeding in gathering evidence, and I will be using methods that are ethnographically informed and that will help me to conduct a situated, complex literacy study.</a:t>
            </a:r>
            <a:endParaRPr lang="en-US" dirty="0" smtClean="0"/>
          </a:p>
          <a:p>
            <a:r>
              <a:rPr lang="en-US" sz="1200" kern="1200" dirty="0" smtClean="0">
                <a:solidFill>
                  <a:schemeClr val="tx1"/>
                </a:solidFill>
                <a:latin typeface="+mn-lt"/>
                <a:ea typeface="+mn-ea"/>
                <a:cs typeface="+mn-cs"/>
              </a:rPr>
              <a:t>I use the term “ethnographically-informed” and not “ethnography” in the same way that J. Green and David </a:t>
            </a:r>
            <a:r>
              <a:rPr lang="en-US" sz="1200" kern="1200" dirty="0" err="1" smtClean="0">
                <a:solidFill>
                  <a:schemeClr val="tx1"/>
                </a:solidFill>
                <a:latin typeface="+mn-lt"/>
                <a:ea typeface="+mn-ea"/>
                <a:cs typeface="+mn-cs"/>
              </a:rPr>
              <a:t>Bloome</a:t>
            </a:r>
            <a:r>
              <a:rPr lang="en-US" sz="1200" kern="1200" dirty="0" smtClean="0">
                <a:solidFill>
                  <a:schemeClr val="tx1"/>
                </a:solidFill>
                <a:latin typeface="+mn-lt"/>
                <a:ea typeface="+mn-ea"/>
                <a:cs typeface="+mn-cs"/>
              </a:rPr>
              <a:t> characterize it, noting that I will use tools commonly associated with fieldwork, but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because my project will not allow me the full immersion ethnography requires, I use the term “ethnographically-informed” in hopes of representing my work and intentions more accurately. In my methods, I</a:t>
            </a:r>
            <a:r>
              <a:rPr lang="en-US" sz="1200" kern="1200" baseline="0" dirty="0" smtClean="0">
                <a:solidFill>
                  <a:schemeClr val="tx1"/>
                </a:solidFill>
                <a:latin typeface="+mn-lt"/>
                <a:ea typeface="+mn-ea"/>
                <a:cs typeface="+mn-cs"/>
              </a:rPr>
              <a:t> also follow Sheridan’s calls for undertaking studies of literacy that “attend to local practices as well as to broader socioeconomic dynamics that both make texts meaningful and authorize particular individuals to be creators of texts” (4), which is why I have specified here that my data collection will involve much reading about local practices as well as broader socioeconomic dynamics.</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And my methodology, using Harding’s definition</a:t>
            </a:r>
            <a:r>
              <a:rPr lang="en-US" baseline="0" dirty="0" smtClean="0"/>
              <a:t> again – a theory and analysis of how research does or should proceed – will be feminist and technofeminist.</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undertaking a</a:t>
            </a:r>
            <a:r>
              <a:rPr lang="en-US" sz="1200" kern="1200" baseline="0" dirty="0" smtClean="0">
                <a:solidFill>
                  <a:schemeClr val="tx1"/>
                </a:solidFill>
                <a:latin typeface="+mn-lt"/>
                <a:ea typeface="+mn-ea"/>
                <a:cs typeface="+mn-cs"/>
              </a:rPr>
              <a:t> feminist methodology, I draw on definitions by Sandra Harding, </a:t>
            </a:r>
            <a:r>
              <a:rPr lang="en-US" sz="1200" kern="1200" baseline="0" dirty="0" err="1" smtClean="0">
                <a:solidFill>
                  <a:schemeClr val="tx1"/>
                </a:solidFill>
                <a:latin typeface="+mn-lt"/>
                <a:ea typeface="+mn-ea"/>
                <a:cs typeface="+mn-cs"/>
              </a:rPr>
              <a:t>Shumlamit</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Rheinharz</a:t>
            </a:r>
            <a:r>
              <a:rPr lang="en-US" sz="1200" kern="1200" baseline="0" dirty="0" smtClean="0">
                <a:solidFill>
                  <a:schemeClr val="tx1"/>
                </a:solidFill>
                <a:latin typeface="+mn-lt"/>
                <a:ea typeface="+mn-ea"/>
                <a:cs typeface="+mn-cs"/>
              </a:rPr>
              <a:t>, and Powell and </a:t>
            </a:r>
            <a:r>
              <a:rPr lang="en-US" sz="1200" kern="1200" baseline="0" dirty="0" err="1" smtClean="0">
                <a:solidFill>
                  <a:schemeClr val="tx1"/>
                </a:solidFill>
                <a:latin typeface="+mn-lt"/>
                <a:ea typeface="+mn-ea"/>
                <a:cs typeface="+mn-cs"/>
              </a:rPr>
              <a:t>Takayoshi,which</a:t>
            </a:r>
            <a:r>
              <a:rPr lang="en-US" sz="1200" kern="1200" baseline="0" dirty="0" smtClean="0">
                <a:solidFill>
                  <a:schemeClr val="tx1"/>
                </a:solidFill>
                <a:latin typeface="+mn-lt"/>
                <a:ea typeface="+mn-ea"/>
                <a:cs typeface="+mn-cs"/>
              </a:rPr>
              <a:t> emphasize the less hierarchical position of the researcher, an activist agenda, complex and situated representations of diversity, and women’s interests. </a:t>
            </a:r>
            <a:r>
              <a:rPr lang="en-US" sz="1200" kern="1200" dirty="0" smtClean="0">
                <a:solidFill>
                  <a:schemeClr val="tx1"/>
                </a:solidFill>
                <a:latin typeface="+mn-lt"/>
                <a:ea typeface="+mn-ea"/>
                <a:cs typeface="+mn-cs"/>
              </a:rPr>
              <a:t>For these reasons, my methodology</a:t>
            </a:r>
            <a:r>
              <a:rPr lang="en-US" sz="1200" kern="1200" baseline="0" dirty="0" smtClean="0">
                <a:solidFill>
                  <a:schemeClr val="tx1"/>
                </a:solidFill>
                <a:latin typeface="+mn-lt"/>
                <a:ea typeface="+mn-ea"/>
                <a:cs typeface="+mn-cs"/>
              </a:rPr>
              <a:t> will be collaborative, reciprocal, and recursive, and will pay special attention to </a:t>
            </a:r>
            <a:r>
              <a:rPr lang="en-US" sz="1200" kern="1200" baseline="0" dirty="0" err="1" smtClean="0">
                <a:solidFill>
                  <a:schemeClr val="tx1"/>
                </a:solidFill>
                <a:latin typeface="+mn-lt"/>
                <a:ea typeface="+mn-ea"/>
                <a:cs typeface="+mn-cs"/>
              </a:rPr>
              <a:t>sociohistoric</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situatedness</a:t>
            </a:r>
            <a:r>
              <a:rPr lang="en-US" sz="1200" kern="1200" baseline="0" dirty="0" smtClean="0">
                <a:solidFill>
                  <a:schemeClr val="tx1"/>
                </a:solidFill>
                <a:latin typeface="+mn-lt"/>
                <a:ea typeface="+mn-ea"/>
                <a:cs typeface="+mn-cs"/>
              </a:rPr>
              <a:t> and to feminist politics.</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9EDC8C4-1EFE-48FC-BC46-658821172EB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technofeminist framework</a:t>
            </a:r>
            <a:r>
              <a:rPr lang="en-US" baseline="0" dirty="0" smtClean="0"/>
              <a:t> builds on a feminist approach but calls attention to how technology is embedded in social networks and how technology and social order between the sexes is reciprocally shaped. It also makes room for women’s agency and acknowledges feminist politics rather than assigning agency primarily or solely to technology. As Blair outlines, questions that guide technofeminist researchers address how and why women access technology in their daily lives, what larger material constraints impact that access, and what methods best enable opportunities for women to make their lived experiences with technology more visible.</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so here we circle</a:t>
            </a:r>
            <a:r>
              <a:rPr lang="en-US" baseline="0" dirty="0" smtClean="0"/>
              <a:t> back around to method to discuss why gathering narratives is an important part of my research. In addition to the reading, interpreting, analyzing, and theorizing I will do in secondary and primary research for this project, I am also focusing on the voices of my participants. As Blair succinctly argues, “the emphasis on diverse voices is a significant component of feminist and technofeminist research and therefore, narrative can be a powerful method.” This also fits with Ritchie’s argument that portrayal of women’s life stories and the diversity and contradictions in which they live holds potential for historical, critical analysis and, thus, for action. </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smtClean="0"/>
              <a:t>As with any research project and any methods and methodologies, there are limitations. There are well documented critiques of ethnographic research, particularly critiques of researchers’ claims to power and authority, and concern about how to represent and balance multiple voices, and these are related to concerns about storytelling, particularly other people’s stories, which is why Takayoshi calls for multiple versions of stories and, more importantly, for the use of stories as heuristics rather than as supposedly tidy or totalizing explanations. I suspect other difficulties will arise from the inherent tensions in feminist research approaches, including the concern for how to engender collaboration and reciprocity, especially when research participants may have different goals and timelines than researchers do. Additionally, while feminist approaches focus on gender as an axis of social hierarchy and identity, obviously there are many other variables that could be considered, such as race, ethnicity, sexuality, class, religion, or age. A related critique is that </a:t>
            </a:r>
            <a:r>
              <a:rPr lang="en-US" baseline="0" dirty="0" err="1" smtClean="0"/>
              <a:t>cyberfeminist</a:t>
            </a:r>
            <a:r>
              <a:rPr lang="en-US" baseline="0" dirty="0" smtClean="0"/>
              <a:t> approaches are too </a:t>
            </a:r>
            <a:r>
              <a:rPr lang="en-US" baseline="0" dirty="0" err="1" smtClean="0"/>
              <a:t>utopic</a:t>
            </a:r>
            <a:r>
              <a:rPr lang="en-US" baseline="0" dirty="0" smtClean="0"/>
              <a:t>. And yet another related critique is of the often held assumption that literacy is inherently beneficial, again ignoring factors such as race, class, and gender. For these reasons, I need to be mindful not to offer uncritical, predictable answers based on commonly circulating stories – or myths.</a:t>
            </a:r>
          </a:p>
          <a:p>
            <a:r>
              <a:rPr lang="en-US" baseline="0" dirty="0" smtClean="0"/>
              <a:t>And of course a final concern is that members of the </a:t>
            </a:r>
            <a:r>
              <a:rPr lang="en-US" i="1" baseline="0" dirty="0" smtClean="0"/>
              <a:t>Feministing </a:t>
            </a:r>
            <a:r>
              <a:rPr lang="en-US" i="0" baseline="0" dirty="0" smtClean="0"/>
              <a:t>community may not want to or may not be able to participate in this project, which would obviously require me to redesign my research plan. </a:t>
            </a:r>
          </a:p>
          <a:p>
            <a:r>
              <a:rPr lang="en-US" i="0" baseline="0" dirty="0" smtClean="0"/>
              <a:t>One way I plan to address issues of authority, power, and storytelling is through my triangulation of my own observations and textual analysis with the survey and interview responses I gather.</a:t>
            </a:r>
            <a:endParaRPr lang="en-US" baseline="0" dirty="0" smtClean="0"/>
          </a:p>
          <a:p>
            <a:r>
              <a:rPr lang="en-US" baseline="0" dirty="0" smtClean="0"/>
              <a:t>Another way I plan to address the limitations listed here is through self-reflexivity and flexibility, which are typically key components of feminist and </a:t>
            </a:r>
            <a:r>
              <a:rPr lang="en-US" baseline="0" dirty="0" err="1" smtClean="0"/>
              <a:t>postcritical</a:t>
            </a:r>
            <a:r>
              <a:rPr lang="en-US" baseline="0" dirty="0" smtClean="0"/>
              <a:t> digital research: (1) I’ll enact Self-reflexivity through the ongoing blogging that’s similar to the memo-</a:t>
            </a:r>
            <a:r>
              <a:rPr lang="en-US" baseline="0" dirty="0" err="1" smtClean="0"/>
              <a:t>ing</a:t>
            </a:r>
            <a:r>
              <a:rPr lang="en-US" baseline="0" dirty="0" smtClean="0"/>
              <a:t> of grounded theory, which I hope will also provide me with reality checks in that I plan to invite my participants to view this blog at their convenience and to comment on it if they’d like. (2) Flexibility may at times be difficult to enact because of the time constraints of a dissertation, but I believe part of the reason I have co-chairs is to help me strategize how to be flexible yet still get my project completed on time.</a:t>
            </a:r>
            <a:endParaRPr lang="en-US" dirty="0"/>
          </a:p>
        </p:txBody>
      </p:sp>
      <p:sp>
        <p:nvSpPr>
          <p:cNvPr id="4" name="Slide Number Placeholder 3"/>
          <p:cNvSpPr>
            <a:spLocks noGrp="1"/>
          </p:cNvSpPr>
          <p:nvPr>
            <p:ph type="sldNum" sz="quarter" idx="10"/>
          </p:nvPr>
        </p:nvSpPr>
        <p:spPr/>
        <p:txBody>
          <a:bodyPr/>
          <a:lstStyle/>
          <a:p>
            <a:fld id="{69EDC8C4-1EFE-48FC-BC46-658821172EB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writing up my project, I plan to have five main chapters. The first will be an introduction to my project that will describe the exigency that led me to undertake this project as well as where I see this project fitting within the larger field of writing studies. The second chapter will outline the methods and methodologies of my project as well as provide a thick description of my research site and participants.  Chapters 3 and 4 will discuss the major findings of my research, so these chapters will also include the local and historical framing I use to make sense of my findings. Chapter 5 will provide a conclusion to my project but undoubtedly also next steps and further research. </a:t>
            </a:r>
          </a:p>
          <a:p>
            <a:r>
              <a:rPr lang="en-US" baseline="0" dirty="0" smtClean="0"/>
              <a:t>At this point I conclude my presentation and look forward to your questions and feedback.</a:t>
            </a:r>
          </a:p>
        </p:txBody>
      </p:sp>
      <p:sp>
        <p:nvSpPr>
          <p:cNvPr id="4" name="Slide Number Placeholder 3"/>
          <p:cNvSpPr>
            <a:spLocks noGrp="1"/>
          </p:cNvSpPr>
          <p:nvPr>
            <p:ph type="sldNum" sz="quarter" idx="10"/>
          </p:nvPr>
        </p:nvSpPr>
        <p:spPr/>
        <p:txBody>
          <a:bodyPr/>
          <a:lstStyle/>
          <a:p>
            <a:fld id="{69EDC8C4-1EFE-48FC-BC46-658821172EB0}"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65E289-F5DE-4006-AA67-348194E55248}" type="datetimeFigureOut">
              <a:rPr lang="en-US" smtClean="0"/>
              <a:pPr/>
              <a:t>10/3/12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65E289-F5DE-4006-AA67-348194E55248}" type="datetimeFigureOut">
              <a:rPr lang="en-US" smtClean="0"/>
              <a:pPr/>
              <a:t>10/3/12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65E289-F5DE-4006-AA67-348194E55248}" type="datetimeFigureOut">
              <a:rPr lang="en-US" smtClean="0"/>
              <a:pPr/>
              <a:t>10/3/12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65E289-F5DE-4006-AA67-348194E55248}" type="datetimeFigureOut">
              <a:rPr lang="en-US" smtClean="0"/>
              <a:pPr/>
              <a:t>10/3/12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65E289-F5DE-4006-AA67-348194E55248}" type="datetimeFigureOut">
              <a:rPr lang="en-US" smtClean="0"/>
              <a:pPr/>
              <a:t>10/3/12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65E289-F5DE-4006-AA67-348194E55248}" type="datetimeFigureOut">
              <a:rPr lang="en-US" smtClean="0"/>
              <a:pPr/>
              <a:t>10/3/12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65E289-F5DE-4006-AA67-348194E55248}" type="datetimeFigureOut">
              <a:rPr lang="en-US" smtClean="0"/>
              <a:pPr/>
              <a:t>10/3/12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E289-F5DE-4006-AA67-348194E55248}" type="datetimeFigureOut">
              <a:rPr lang="en-US" smtClean="0"/>
              <a:pPr/>
              <a:t>10/3/12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E289-F5DE-4006-AA67-348194E55248}" type="datetimeFigureOut">
              <a:rPr lang="en-US" smtClean="0"/>
              <a:pPr/>
              <a:t>10/3/12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65E289-F5DE-4006-AA67-348194E55248}" type="datetimeFigureOut">
              <a:rPr lang="en-US" smtClean="0"/>
              <a:pPr/>
              <a:t>10/3/12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65E289-F5DE-4006-AA67-348194E55248}" type="datetimeFigureOut">
              <a:rPr lang="en-US" smtClean="0"/>
              <a:pPr/>
              <a:t>10/3/12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E3F0-FBBE-49CC-9F78-699C55EC30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65E289-F5DE-4006-AA67-348194E55248}" type="datetimeFigureOut">
              <a:rPr lang="en-US" smtClean="0"/>
              <a:pPr/>
              <a:t>10/3/12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9E3F0-FBBE-49CC-9F78-699C55EC30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community.feministing.com/" TargetMode="External"/><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8458200" cy="1241425"/>
          </a:xfrm>
        </p:spPr>
        <p:txBody>
          <a:bodyPr>
            <a:normAutofit/>
          </a:bodyPr>
          <a:lstStyle/>
          <a:p>
            <a:pPr algn="l"/>
            <a:r>
              <a:rPr lang="en-US" sz="3600" dirty="0" smtClean="0">
                <a:solidFill>
                  <a:schemeClr val="bg1">
                    <a:lumMod val="50000"/>
                  </a:schemeClr>
                </a:solidFill>
                <a:latin typeface="Eras Medium ITC" pitchFamily="34" charset="0"/>
              </a:rPr>
              <a:t>Ethnographic Inquiry of </a:t>
            </a:r>
            <a:r>
              <a:rPr lang="en-US" sz="3600" i="1" dirty="0" smtClean="0">
                <a:solidFill>
                  <a:schemeClr val="bg1">
                    <a:lumMod val="50000"/>
                  </a:schemeClr>
                </a:solidFill>
                <a:latin typeface="Eras Medium ITC" pitchFamily="34" charset="0"/>
              </a:rPr>
              <a:t>Feministing</a:t>
            </a:r>
            <a:endParaRPr lang="en-US" sz="3600" dirty="0">
              <a:solidFill>
                <a:schemeClr val="bg1">
                  <a:lumMod val="50000"/>
                </a:schemeClr>
              </a:solidFill>
              <a:latin typeface="Eras Medium ITC" pitchFamily="34" charset="0"/>
            </a:endParaRPr>
          </a:p>
        </p:txBody>
      </p:sp>
      <p:sp>
        <p:nvSpPr>
          <p:cNvPr id="3" name="Subtitle 2"/>
          <p:cNvSpPr>
            <a:spLocks noGrp="1"/>
          </p:cNvSpPr>
          <p:nvPr>
            <p:ph type="subTitle" idx="1"/>
          </p:nvPr>
        </p:nvSpPr>
        <p:spPr>
          <a:xfrm>
            <a:off x="5943600" y="4419600"/>
            <a:ext cx="2590800" cy="990600"/>
          </a:xfrm>
          <a:noFill/>
        </p:spPr>
        <p:txBody>
          <a:bodyPr>
            <a:normAutofit fontScale="92500"/>
          </a:bodyPr>
          <a:lstStyle/>
          <a:p>
            <a:pPr algn="r"/>
            <a:r>
              <a:rPr lang="en-US" sz="2400" b="1" dirty="0" smtClean="0">
                <a:solidFill>
                  <a:schemeClr val="accent4">
                    <a:lumMod val="50000"/>
                  </a:schemeClr>
                </a:solidFill>
                <a:latin typeface="Eras Light ITC" pitchFamily="34" charset="0"/>
              </a:rPr>
              <a:t>Kerri </a:t>
            </a:r>
            <a:r>
              <a:rPr lang="en-US" sz="2400" b="1" dirty="0" err="1" smtClean="0">
                <a:solidFill>
                  <a:schemeClr val="accent4">
                    <a:lumMod val="50000"/>
                  </a:schemeClr>
                </a:solidFill>
                <a:latin typeface="Eras Light ITC" pitchFamily="34" charset="0"/>
              </a:rPr>
              <a:t>Hauman</a:t>
            </a:r>
            <a:endParaRPr lang="en-US" sz="2400" b="1" dirty="0" smtClean="0">
              <a:solidFill>
                <a:schemeClr val="accent4">
                  <a:lumMod val="50000"/>
                </a:schemeClr>
              </a:solidFill>
              <a:latin typeface="Eras Light ITC" pitchFamily="34" charset="0"/>
            </a:endParaRPr>
          </a:p>
          <a:p>
            <a:pPr algn="r"/>
            <a:r>
              <a:rPr lang="en-US" sz="2400" b="1" dirty="0" smtClean="0">
                <a:solidFill>
                  <a:schemeClr val="bg1">
                    <a:lumMod val="50000"/>
                  </a:schemeClr>
                </a:solidFill>
                <a:latin typeface="Eras Light ITC" pitchFamily="34" charset="0"/>
              </a:rPr>
              <a:t>22 February 2012</a:t>
            </a:r>
            <a:endParaRPr lang="en-US" sz="2400" b="1" dirty="0">
              <a:solidFill>
                <a:schemeClr val="bg1">
                  <a:lumMod val="50000"/>
                </a:schemeClr>
              </a:solidFill>
              <a:latin typeface="Eras Light ITC" pitchFamily="34" charset="0"/>
            </a:endParaRPr>
          </a:p>
        </p:txBody>
      </p:sp>
      <p:sp>
        <p:nvSpPr>
          <p:cNvPr id="4" name="Rectangle 3"/>
          <p:cNvSpPr/>
          <p:nvPr/>
        </p:nvSpPr>
        <p:spPr>
          <a:xfrm>
            <a:off x="685800" y="990600"/>
            <a:ext cx="8077200" cy="1323439"/>
          </a:xfrm>
          <a:prstGeom prst="rect">
            <a:avLst/>
          </a:prstGeom>
          <a:noFill/>
        </p:spPr>
        <p:txBody>
          <a:bodyPr wrap="square" lIns="91440" tIns="45720" rIns="91440" bIns="45720">
            <a:spAutoFit/>
          </a:bodyPr>
          <a:lstStyle/>
          <a:p>
            <a:r>
              <a:rPr lang="en-US" sz="4000" b="1" cap="small" spc="-1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Franklin Gothic Medium Cond" pitchFamily="34" charset="0"/>
              </a:rPr>
              <a:t>Community-Sponsored Literate Activity and Technofeminism:</a:t>
            </a:r>
            <a:endParaRPr lang="en-US" sz="4000" b="1" cap="small" spc="-1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Franklin Gothic Medium Cond" pitchFamily="34" charset="0"/>
            </a:endParaRPr>
          </a:p>
        </p:txBody>
      </p:sp>
      <p:pic>
        <p:nvPicPr>
          <p:cNvPr id="2051" name="Picture 3"/>
          <p:cNvPicPr>
            <a:picLocks noChangeAspect="1" noChangeArrowheads="1"/>
          </p:cNvPicPr>
          <p:nvPr/>
        </p:nvPicPr>
        <p:blipFill>
          <a:blip r:embed="rId3" cstate="print"/>
          <a:srcRect l="13333" t="17111" r="13333" b="67778"/>
          <a:stretch>
            <a:fillRect/>
          </a:stretch>
        </p:blipFill>
        <p:spPr bwMode="auto">
          <a:xfrm>
            <a:off x="0" y="5680366"/>
            <a:ext cx="9144000" cy="1177633"/>
          </a:xfrm>
          <a:prstGeom prst="rect">
            <a:avLst/>
          </a:prstGeom>
          <a:noFill/>
          <a:ln w="9525">
            <a:noFill/>
            <a:miter lim="800000"/>
            <a:headEnd/>
            <a:tailEnd/>
          </a:ln>
        </p:spPr>
      </p:pic>
      <p:sp>
        <p:nvSpPr>
          <p:cNvPr id="7" name="TextBox 6"/>
          <p:cNvSpPr txBox="1"/>
          <p:nvPr/>
        </p:nvSpPr>
        <p:spPr>
          <a:xfrm>
            <a:off x="8229600" y="0"/>
            <a:ext cx="914400" cy="369332"/>
          </a:xfrm>
          <a:prstGeom prst="rect">
            <a:avLst/>
          </a:prstGeom>
          <a:noFill/>
        </p:spPr>
        <p:txBody>
          <a:bodyPr wrap="square" rtlCol="0">
            <a:spAutoFit/>
          </a:bodyPr>
          <a:lstStyle/>
          <a:p>
            <a:r>
              <a:rPr lang="en-US" dirty="0" smtClean="0"/>
              <a:t>1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Overview</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r>
              <a:rPr lang="en-US" dirty="0" smtClean="0"/>
              <a:t>Introduction to site of inquiry </a:t>
            </a:r>
          </a:p>
          <a:p>
            <a:r>
              <a:rPr lang="en-US" dirty="0" smtClean="0"/>
              <a:t>Positioning my project: </a:t>
            </a:r>
          </a:p>
          <a:p>
            <a:pPr lvl="1"/>
            <a:r>
              <a:rPr lang="en-US" dirty="0" smtClean="0"/>
              <a:t>Scholarly landscape/gaps (contributions)</a:t>
            </a:r>
          </a:p>
          <a:p>
            <a:pPr lvl="1"/>
            <a:r>
              <a:rPr lang="en-US" dirty="0" smtClean="0"/>
              <a:t>Project goals</a:t>
            </a:r>
          </a:p>
          <a:p>
            <a:pPr lvl="1"/>
            <a:r>
              <a:rPr lang="en-US" dirty="0" smtClean="0"/>
              <a:t>Key terms </a:t>
            </a:r>
          </a:p>
          <a:p>
            <a:pPr lvl="1"/>
            <a:r>
              <a:rPr lang="en-US" dirty="0" smtClean="0"/>
              <a:t>Key themes and texts</a:t>
            </a:r>
          </a:p>
          <a:p>
            <a:r>
              <a:rPr lang="en-US" dirty="0" smtClean="0"/>
              <a:t>Research project details</a:t>
            </a:r>
          </a:p>
          <a:p>
            <a:pPr lvl="1"/>
            <a:r>
              <a:rPr lang="en-US" dirty="0" smtClean="0"/>
              <a:t>Research questions</a:t>
            </a:r>
          </a:p>
          <a:p>
            <a:pPr lvl="1"/>
            <a:r>
              <a:rPr lang="en-US" dirty="0" smtClean="0"/>
              <a:t>Methods, methodologies</a:t>
            </a:r>
          </a:p>
          <a:p>
            <a:pPr lvl="1"/>
            <a:r>
              <a:rPr lang="en-US" dirty="0" smtClean="0"/>
              <a:t>Limitations and difficulties</a:t>
            </a:r>
          </a:p>
          <a:p>
            <a:pPr lvl="1"/>
            <a:r>
              <a:rPr lang="en-US" dirty="0" smtClean="0"/>
              <a:t>Chapter outlines</a:t>
            </a: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8229600" y="0"/>
            <a:ext cx="914400" cy="369332"/>
          </a:xfrm>
          <a:prstGeom prst="rect">
            <a:avLst/>
          </a:prstGeom>
          <a:noFill/>
        </p:spPr>
        <p:txBody>
          <a:bodyPr wrap="square" rtlCol="0">
            <a:spAutoFit/>
          </a:bodyPr>
          <a:lstStyle/>
          <a:p>
            <a:r>
              <a:rPr lang="en-US" dirty="0" smtClean="0"/>
              <a:t>2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15000"/>
            <a:ext cx="5486400" cy="566738"/>
          </a:xfrm>
        </p:spPr>
        <p:txBody>
          <a:bodyPr/>
          <a:lstStyle/>
          <a:p>
            <a:r>
              <a:rPr lang="en-US" dirty="0" smtClean="0"/>
              <a:t>http://feministing.com</a:t>
            </a:r>
            <a:endParaRPr lang="en-US" dirty="0"/>
          </a:p>
        </p:txBody>
      </p:sp>
      <p:sp>
        <p:nvSpPr>
          <p:cNvPr id="4" name="Text Placeholder 3"/>
          <p:cNvSpPr>
            <a:spLocks noGrp="1"/>
          </p:cNvSpPr>
          <p:nvPr>
            <p:ph type="body" sz="half" idx="2"/>
          </p:nvPr>
        </p:nvSpPr>
        <p:spPr>
          <a:xfrm>
            <a:off x="838200" y="6248400"/>
            <a:ext cx="5486400" cy="423862"/>
          </a:xfrm>
        </p:spPr>
        <p:txBody>
          <a:bodyPr/>
          <a:lstStyle/>
          <a:p>
            <a:r>
              <a:rPr lang="en-US" dirty="0" smtClean="0"/>
              <a:t>++Screenshot of Feministing taken 16 February 2012</a:t>
            </a:r>
            <a:endParaRPr lang="en-US" dirty="0"/>
          </a:p>
        </p:txBody>
      </p:sp>
      <p:pic>
        <p:nvPicPr>
          <p:cNvPr id="1026" name="Picture 2">
            <a:hlinkClick r:id="rId3"/>
          </p:cNvPr>
          <p:cNvPicPr>
            <a:picLocks noGrp="1" noChangeAspect="1" noChangeArrowheads="1"/>
          </p:cNvPicPr>
          <p:nvPr>
            <p:ph type="pic" idx="1"/>
          </p:nvPr>
        </p:nvPicPr>
        <p:blipFill>
          <a:blip r:embed="rId4" cstate="print"/>
          <a:srcRect l="12360" t="17087" r="13565" b="3781"/>
          <a:stretch>
            <a:fillRect/>
          </a:stretch>
        </p:blipFill>
        <p:spPr bwMode="auto">
          <a:xfrm>
            <a:off x="838200" y="685800"/>
            <a:ext cx="6770152" cy="4728924"/>
          </a:xfrm>
          <a:prstGeom prst="rect">
            <a:avLst/>
          </a:prstGeom>
          <a:noFill/>
          <a:ln w="9525">
            <a:solidFill>
              <a:schemeClr val="tx1"/>
            </a:solidFill>
            <a:miter lim="800000"/>
            <a:headEnd/>
            <a:tailEnd/>
          </a:ln>
        </p:spPr>
      </p:pic>
      <p:sp>
        <p:nvSpPr>
          <p:cNvPr id="6" name="Rectangle 5"/>
          <p:cNvSpPr/>
          <p:nvPr/>
        </p:nvSpPr>
        <p:spPr>
          <a:xfrm rot="16200000">
            <a:off x="-2541657" y="2740223"/>
            <a:ext cx="5791201" cy="615553"/>
          </a:xfrm>
          <a:prstGeom prst="rect">
            <a:avLst/>
          </a:prstGeom>
          <a:noFill/>
          <a:effectLst/>
        </p:spPr>
        <p:txBody>
          <a:bodyPr wrap="square" lIns="91440" tIns="45720" rIns="91440" bIns="45720">
            <a:spAutoFit/>
          </a:bodyPr>
          <a:lstStyle/>
          <a:p>
            <a:pPr algn="ctr"/>
            <a:r>
              <a:rPr lang="en-US" sz="3400" b="1" cap="sm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Site of Inquiry : </a:t>
            </a:r>
            <a:r>
              <a:rPr lang="en-US" sz="3400" b="1" i="1" cap="sm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Feministing</a:t>
            </a:r>
            <a:endParaRPr lang="en-US" sz="3400" b="1" i="1" cap="sm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grpSp>
        <p:nvGrpSpPr>
          <p:cNvPr id="9" name="Group 8"/>
          <p:cNvGrpSpPr/>
          <p:nvPr/>
        </p:nvGrpSpPr>
        <p:grpSpPr>
          <a:xfrm>
            <a:off x="8686800" y="0"/>
            <a:ext cx="457200" cy="6858000"/>
            <a:chOff x="8686800" y="0"/>
            <a:chExt cx="457200" cy="6629400"/>
          </a:xfrm>
        </p:grpSpPr>
        <p:pic>
          <p:nvPicPr>
            <p:cNvPr id="1027" name="Picture 3"/>
            <p:cNvPicPr>
              <a:picLocks noChangeAspect="1" noChangeArrowheads="1"/>
            </p:cNvPicPr>
            <p:nvPr/>
          </p:nvPicPr>
          <p:blipFill>
            <a:blip r:embed="rId5" cstate="print"/>
            <a:srcRect l="56390" t="9778" r="39532" b="10827"/>
            <a:stretch>
              <a:fillRect/>
            </a:stretch>
          </p:blipFill>
          <p:spPr bwMode="auto">
            <a:xfrm>
              <a:off x="8686800" y="0"/>
              <a:ext cx="457200" cy="5562600"/>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l="56667" t="47333" r="39444" b="37556"/>
            <a:stretch>
              <a:fillRect/>
            </a:stretch>
          </p:blipFill>
          <p:spPr bwMode="auto">
            <a:xfrm>
              <a:off x="8736106" y="5638800"/>
              <a:ext cx="407894" cy="990600"/>
            </a:xfrm>
            <a:prstGeom prst="rect">
              <a:avLst/>
            </a:prstGeom>
            <a:noFill/>
            <a:ln w="9525">
              <a:noFill/>
              <a:miter lim="800000"/>
              <a:headEnd/>
              <a:tailEnd/>
            </a:ln>
          </p:spPr>
        </p:pic>
      </p:grpSp>
      <p:sp>
        <p:nvSpPr>
          <p:cNvPr id="10" name="TextBox 9"/>
          <p:cNvSpPr txBox="1"/>
          <p:nvPr/>
        </p:nvSpPr>
        <p:spPr>
          <a:xfrm rot="16200000">
            <a:off x="7804666" y="1567934"/>
            <a:ext cx="914400" cy="369332"/>
          </a:xfrm>
          <a:prstGeom prst="rect">
            <a:avLst/>
          </a:prstGeom>
          <a:noFill/>
        </p:spPr>
        <p:txBody>
          <a:bodyPr wrap="square" rtlCol="0">
            <a:spAutoFit/>
          </a:bodyPr>
          <a:lstStyle/>
          <a:p>
            <a:r>
              <a:rPr lang="en-US" dirty="0" smtClean="0">
                <a:solidFill>
                  <a:schemeClr val="accent4">
                    <a:lumMod val="75000"/>
                  </a:schemeClr>
                </a:solidFill>
                <a:latin typeface="Eras Light ITC" pitchFamily="34" charset="0"/>
              </a:rPr>
              <a:t>editors</a:t>
            </a:r>
            <a:endParaRPr lang="en-US" dirty="0">
              <a:solidFill>
                <a:schemeClr val="accent4">
                  <a:lumMod val="75000"/>
                </a:schemeClr>
              </a:solidFill>
              <a:latin typeface="Eras Light ITC" pitchFamily="34" charset="0"/>
            </a:endParaRPr>
          </a:p>
        </p:txBody>
      </p:sp>
      <p:sp>
        <p:nvSpPr>
          <p:cNvPr id="11" name="TextBox 10"/>
          <p:cNvSpPr txBox="1"/>
          <p:nvPr/>
        </p:nvSpPr>
        <p:spPr>
          <a:xfrm rot="16200000">
            <a:off x="7537967" y="5187433"/>
            <a:ext cx="1447798" cy="369332"/>
          </a:xfrm>
          <a:prstGeom prst="rect">
            <a:avLst/>
          </a:prstGeom>
          <a:noFill/>
        </p:spPr>
        <p:txBody>
          <a:bodyPr wrap="square" rtlCol="0">
            <a:spAutoFit/>
          </a:bodyPr>
          <a:lstStyle/>
          <a:p>
            <a:r>
              <a:rPr lang="en-US" dirty="0" smtClean="0">
                <a:solidFill>
                  <a:schemeClr val="accent4">
                    <a:lumMod val="75000"/>
                  </a:schemeClr>
                </a:solidFill>
                <a:latin typeface="Eras Light ITC" pitchFamily="34" charset="0"/>
              </a:rPr>
              <a:t>contributors</a:t>
            </a:r>
            <a:endParaRPr lang="en-US" dirty="0">
              <a:solidFill>
                <a:schemeClr val="accent4">
                  <a:lumMod val="75000"/>
                </a:schemeClr>
              </a:solidFill>
              <a:latin typeface="Eras Light ITC" pitchFamily="34" charset="0"/>
            </a:endParaRPr>
          </a:p>
        </p:txBody>
      </p:sp>
      <p:sp>
        <p:nvSpPr>
          <p:cNvPr id="13" name="Left Brace 12"/>
          <p:cNvSpPr/>
          <p:nvPr/>
        </p:nvSpPr>
        <p:spPr>
          <a:xfrm>
            <a:off x="8382000" y="152400"/>
            <a:ext cx="304800" cy="3124200"/>
          </a:xfrm>
          <a:prstGeom prst="lef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14" name="Left Brace 13"/>
          <p:cNvSpPr/>
          <p:nvPr/>
        </p:nvSpPr>
        <p:spPr>
          <a:xfrm>
            <a:off x="8382000" y="3733800"/>
            <a:ext cx="304800" cy="2971800"/>
          </a:xfrm>
          <a:prstGeom prst="lef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16" name="TextBox 15"/>
          <p:cNvSpPr txBox="1"/>
          <p:nvPr/>
        </p:nvSpPr>
        <p:spPr>
          <a:xfrm>
            <a:off x="7543800" y="0"/>
            <a:ext cx="914400" cy="369332"/>
          </a:xfrm>
          <a:prstGeom prst="rect">
            <a:avLst/>
          </a:prstGeom>
          <a:noFill/>
        </p:spPr>
        <p:txBody>
          <a:bodyPr wrap="square" rtlCol="0">
            <a:spAutoFit/>
          </a:bodyPr>
          <a:lstStyle/>
          <a:p>
            <a:r>
              <a:rPr lang="en-US" dirty="0" smtClean="0"/>
              <a:t>3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590800" y="3200400"/>
            <a:ext cx="1524000" cy="1600200"/>
            <a:chOff x="5029200" y="2971800"/>
            <a:chExt cx="1708196" cy="1600200"/>
          </a:xfrm>
        </p:grpSpPr>
        <p:sp>
          <p:nvSpPr>
            <p:cNvPr id="18" name="Oval 17"/>
            <p:cNvSpPr/>
            <p:nvPr/>
          </p:nvSpPr>
          <p:spPr>
            <a:xfrm>
              <a:off x="5029200" y="2971800"/>
              <a:ext cx="1708196" cy="1600200"/>
            </a:xfrm>
            <a:prstGeom prst="ellipse">
              <a:avLst/>
            </a:pr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4">
                <a:shade val="50000"/>
                <a:hueOff val="-139622"/>
                <a:satOff val="-4225"/>
                <a:lumOff val="27741"/>
                <a:alphaOff val="0"/>
              </a:schemeClr>
            </a:fillRef>
            <a:effectRef idx="2">
              <a:schemeClr val="accent4">
                <a:shade val="50000"/>
                <a:hueOff val="-139622"/>
                <a:satOff val="-4225"/>
                <a:lumOff val="27741"/>
                <a:alphaOff val="0"/>
              </a:schemeClr>
            </a:effectRef>
            <a:fontRef idx="minor">
              <a:schemeClr val="lt1"/>
            </a:fontRef>
          </p:style>
        </p:sp>
        <p:sp>
          <p:nvSpPr>
            <p:cNvPr id="19" name="TextBox 18"/>
            <p:cNvSpPr txBox="1"/>
            <p:nvPr/>
          </p:nvSpPr>
          <p:spPr>
            <a:xfrm>
              <a:off x="5257800" y="3505200"/>
              <a:ext cx="1219200" cy="830997"/>
            </a:xfrm>
            <a:prstGeom prst="rect">
              <a:avLst/>
            </a:prstGeom>
            <a:noFill/>
          </p:spPr>
          <p:txBody>
            <a:bodyPr wrap="square" rtlCol="0">
              <a:spAutoFit/>
            </a:bodyPr>
            <a:lstStyle/>
            <a:p>
              <a:pPr algn="ctr"/>
              <a:r>
                <a:rPr lang="en-US" sz="1600" dirty="0" smtClean="0">
                  <a:solidFill>
                    <a:schemeClr val="bg1"/>
                  </a:solidFill>
                </a:rPr>
                <a:t>(techno)</a:t>
              </a:r>
            </a:p>
            <a:p>
              <a:pPr algn="ctr"/>
              <a:r>
                <a:rPr lang="en-US" sz="1600" dirty="0" smtClean="0">
                  <a:solidFill>
                    <a:schemeClr val="bg1"/>
                  </a:solidFill>
                </a:rPr>
                <a:t>feminist theory</a:t>
              </a:r>
              <a:endParaRPr lang="en-US" sz="1600" dirty="0">
                <a:solidFill>
                  <a:schemeClr val="bg1"/>
                </a:solidFill>
              </a:endParaRPr>
            </a:p>
          </p:txBody>
        </p:sp>
      </p:grpSp>
      <p:grpSp>
        <p:nvGrpSpPr>
          <p:cNvPr id="9" name="Group 8"/>
          <p:cNvGrpSpPr/>
          <p:nvPr/>
        </p:nvGrpSpPr>
        <p:grpSpPr>
          <a:xfrm>
            <a:off x="1524000" y="2133600"/>
            <a:ext cx="1708196" cy="1600200"/>
            <a:chOff x="2559001" y="327392"/>
            <a:chExt cx="1555796" cy="1806207"/>
          </a:xfrm>
          <a:scene3d>
            <a:camera prst="orthographicFront"/>
            <a:lightRig rig="flat" dir="t"/>
          </a:scene3d>
        </p:grpSpPr>
        <p:sp>
          <p:nvSpPr>
            <p:cNvPr id="10" name="Oval 9"/>
            <p:cNvSpPr/>
            <p:nvPr/>
          </p:nvSpPr>
          <p:spPr>
            <a:xfrm>
              <a:off x="2559001" y="327392"/>
              <a:ext cx="1555796" cy="1806207"/>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shade val="50000"/>
                <a:hueOff val="-139622"/>
                <a:satOff val="-4225"/>
                <a:lumOff val="27741"/>
                <a:alphaOff val="0"/>
              </a:schemeClr>
            </a:fillRef>
            <a:effectRef idx="2">
              <a:schemeClr val="accent4">
                <a:shade val="50000"/>
                <a:hueOff val="-139622"/>
                <a:satOff val="-4225"/>
                <a:lumOff val="27741"/>
                <a:alphaOff val="0"/>
              </a:schemeClr>
            </a:effectRef>
            <a:fontRef idx="minor">
              <a:schemeClr val="lt1"/>
            </a:fontRef>
          </p:style>
        </p:sp>
        <p:sp>
          <p:nvSpPr>
            <p:cNvPr id="11" name="Oval 4"/>
            <p:cNvSpPr/>
            <p:nvPr/>
          </p:nvSpPr>
          <p:spPr>
            <a:xfrm>
              <a:off x="2786842" y="591905"/>
              <a:ext cx="1100114" cy="127718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dirty="0" smtClean="0"/>
                <a:t>social studies of science &amp; t</a:t>
              </a:r>
              <a:r>
                <a:rPr lang="en-US" sz="1600" kern="1200" dirty="0" smtClean="0"/>
                <a:t>echnology</a:t>
              </a:r>
              <a:endParaRPr lang="en-US" sz="1600" kern="1200" dirty="0"/>
            </a:p>
          </p:txBody>
        </p:sp>
      </p:grpSp>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Scholarly Landscape</a:t>
            </a:r>
            <a:endParaRPr lang="en-US" sz="4600" spc="200" dirty="0">
              <a:solidFill>
                <a:schemeClr val="accent4">
                  <a:lumMod val="75000"/>
                </a:schemeClr>
              </a:solidFill>
              <a:latin typeface="Eras Medium ITC" pitchFamily="34" charset="0"/>
            </a:endParaRPr>
          </a:p>
        </p:txBody>
      </p:sp>
      <p:graphicFrame>
        <p:nvGraphicFramePr>
          <p:cNvPr id="5" name="Content Placeholder 4"/>
          <p:cNvGraphicFramePr>
            <a:graphicFrameLocks noGrp="1"/>
          </p:cNvGraphicFramePr>
          <p:nvPr>
            <p:ph idx="1"/>
          </p:nvPr>
        </p:nvGraphicFramePr>
        <p:xfrm>
          <a:off x="457200" y="1524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Rectangle 6"/>
          <p:cNvSpPr/>
          <p:nvPr/>
        </p:nvSpPr>
        <p:spPr>
          <a:xfrm>
            <a:off x="2362200" y="1676400"/>
            <a:ext cx="4448373" cy="685800"/>
          </a:xfrm>
          <a:prstGeom prst="rect">
            <a:avLst/>
          </a:prstGeom>
          <a:noFill/>
        </p:spPr>
        <p:txBody>
          <a:bodyPr wrap="none" lIns="91440" tIns="45720" rIns="91440" bIns="45720">
            <a:prstTxWarp prst="textArchUp">
              <a:avLst>
                <a:gd name="adj" fmla="val 10859223"/>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000" b="1" dirty="0" smtClean="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wr</a:t>
            </a:r>
            <a:r>
              <a:rPr lang="en-US" sz="4000" b="1" cap="none" spc="0" dirty="0" smtClean="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iting studies</a:t>
            </a:r>
            <a:endParaRPr lang="en-US" sz="4000" b="1" cap="none" spc="0" dirty="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21" name="TextBox 20"/>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sp>
        <p:nvSpPr>
          <p:cNvPr id="23" name="TextBox 22"/>
          <p:cNvSpPr txBox="1"/>
          <p:nvPr/>
        </p:nvSpPr>
        <p:spPr>
          <a:xfrm>
            <a:off x="8229600" y="0"/>
            <a:ext cx="914400" cy="369332"/>
          </a:xfrm>
          <a:prstGeom prst="rect">
            <a:avLst/>
          </a:prstGeom>
          <a:noFill/>
        </p:spPr>
        <p:txBody>
          <a:bodyPr wrap="square" rtlCol="0">
            <a:spAutoFit/>
          </a:bodyPr>
          <a:lstStyle/>
          <a:p>
            <a:r>
              <a:rPr lang="en-US" dirty="0" smtClean="0"/>
              <a:t>4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648200"/>
          </a:xfrm>
        </p:spPr>
        <p:txBody>
          <a:bodyPr>
            <a:normAutofit fontScale="62500" lnSpcReduction="20000"/>
          </a:bodyPr>
          <a:lstStyle/>
          <a:p>
            <a:pPr>
              <a:spcAft>
                <a:spcPts val="600"/>
              </a:spcAft>
            </a:pPr>
            <a:r>
              <a:rPr lang="en-US" dirty="0" smtClean="0"/>
              <a:t>Studies of the </a:t>
            </a:r>
            <a:r>
              <a:rPr lang="en-US" dirty="0" err="1" smtClean="0"/>
              <a:t>extracurriclum</a:t>
            </a:r>
            <a:r>
              <a:rPr lang="en-US" dirty="0" smtClean="0"/>
              <a:t>, particularly women’s literacy</a:t>
            </a:r>
          </a:p>
          <a:p>
            <a:pPr>
              <a:spcAft>
                <a:spcPts val="600"/>
              </a:spcAft>
              <a:buNone/>
            </a:pPr>
            <a:r>
              <a:rPr lang="en-US" sz="2300" dirty="0" smtClean="0">
                <a:latin typeface="Eras Light ITC" pitchFamily="34" charset="0"/>
              </a:rPr>
              <a:t>	</a:t>
            </a:r>
            <a:r>
              <a:rPr lang="en-US" sz="2400" dirty="0" smtClean="0">
                <a:latin typeface="Eras Light ITC" pitchFamily="34" charset="0"/>
              </a:rPr>
              <a:t>“When investigating how people engage in everyday literate activities beyond the classroom, scholars have primarily examined the workplace and the home” (Sheridan-</a:t>
            </a:r>
            <a:r>
              <a:rPr lang="en-US" sz="2400" dirty="0" err="1" smtClean="0">
                <a:latin typeface="Eras Light ITC" pitchFamily="34" charset="0"/>
              </a:rPr>
              <a:t>Rabideau</a:t>
            </a:r>
            <a:r>
              <a:rPr lang="en-US" sz="2400" dirty="0" smtClean="0">
                <a:latin typeface="Eras Light ITC" pitchFamily="34" charset="0"/>
              </a:rPr>
              <a:t> 3) </a:t>
            </a:r>
          </a:p>
          <a:p>
            <a:pPr>
              <a:spcAft>
                <a:spcPts val="600"/>
              </a:spcAft>
              <a:buNone/>
            </a:pPr>
            <a:r>
              <a:rPr lang="en-US" sz="2400" dirty="0" smtClean="0">
                <a:latin typeface="Eras Light ITC" pitchFamily="34" charset="0"/>
              </a:rPr>
              <a:t>	“It is important to move away from generalizations about life in cyberspace and begin to analyze specific instances of computer-mediated communication” (</a:t>
            </a:r>
            <a:r>
              <a:rPr lang="en-US" sz="2400" dirty="0" err="1" smtClean="0">
                <a:latin typeface="Eras Light ITC" pitchFamily="34" charset="0"/>
              </a:rPr>
              <a:t>Warnick</a:t>
            </a:r>
            <a:r>
              <a:rPr lang="en-US" sz="2400" dirty="0" smtClean="0">
                <a:latin typeface="Eras Light ITC" pitchFamily="34" charset="0"/>
              </a:rPr>
              <a:t> 74)</a:t>
            </a:r>
          </a:p>
          <a:p>
            <a:pPr>
              <a:spcAft>
                <a:spcPts val="600"/>
              </a:spcAft>
            </a:pPr>
            <a:r>
              <a:rPr lang="en-US" dirty="0" smtClean="0"/>
              <a:t>Socially situated narrative- and interview-based studies of literacy acquisition (e.g., Brandt, </a:t>
            </a:r>
            <a:r>
              <a:rPr lang="en-US" dirty="0" err="1" smtClean="0"/>
              <a:t>Selfe</a:t>
            </a:r>
            <a:r>
              <a:rPr lang="en-US" dirty="0" smtClean="0"/>
              <a:t> and </a:t>
            </a:r>
            <a:r>
              <a:rPr lang="en-US" dirty="0" err="1" smtClean="0"/>
              <a:t>Hawisher</a:t>
            </a:r>
            <a:r>
              <a:rPr lang="en-US" dirty="0" smtClean="0"/>
              <a:t>)</a:t>
            </a:r>
          </a:p>
          <a:p>
            <a:pPr>
              <a:spcAft>
                <a:spcPts val="600"/>
              </a:spcAft>
              <a:buNone/>
            </a:pPr>
            <a:r>
              <a:rPr lang="en-US" sz="2400" dirty="0" smtClean="0">
                <a:latin typeface="Eras Light ITC" pitchFamily="34" charset="0"/>
              </a:rPr>
              <a:t>	“[W]e really know very little about how and why people have acquired and developed, or failed to acquire and develop, the literacies of technology during the past 25 years or so. Nor do we know the historical, cultural, economic, political, or ideological factors that have affected, or been affected by, people’s acquisition and development of these technological literacies” (</a:t>
            </a:r>
            <a:r>
              <a:rPr lang="en-US" sz="2400" dirty="0" err="1" smtClean="0">
                <a:latin typeface="Eras Light ITC" pitchFamily="34" charset="0"/>
              </a:rPr>
              <a:t>Selfe</a:t>
            </a:r>
            <a:r>
              <a:rPr lang="en-US" sz="2400" dirty="0" smtClean="0">
                <a:latin typeface="Eras Light ITC" pitchFamily="34" charset="0"/>
              </a:rPr>
              <a:t> and </a:t>
            </a:r>
            <a:r>
              <a:rPr lang="en-US" sz="2400" dirty="0" err="1" smtClean="0">
                <a:latin typeface="Eras Light ITC" pitchFamily="34" charset="0"/>
              </a:rPr>
              <a:t>Hawisher</a:t>
            </a:r>
            <a:r>
              <a:rPr lang="en-US" sz="2400" dirty="0" smtClean="0">
                <a:latin typeface="Eras Light ITC" pitchFamily="34" charset="0"/>
              </a:rPr>
              <a:t> 2).</a:t>
            </a:r>
          </a:p>
          <a:p>
            <a:pPr>
              <a:spcAft>
                <a:spcPts val="600"/>
              </a:spcAft>
            </a:pPr>
            <a:r>
              <a:rPr lang="en-US" dirty="0" smtClean="0"/>
              <a:t>Technofeminist research within writing studies (e.g.,  Blair, Blair and </a:t>
            </a:r>
            <a:r>
              <a:rPr lang="en-US" dirty="0" err="1" smtClean="0"/>
              <a:t>Almjeld</a:t>
            </a:r>
            <a:r>
              <a:rPr lang="en-US" dirty="0" smtClean="0"/>
              <a:t>)</a:t>
            </a:r>
          </a:p>
          <a:p>
            <a:pPr>
              <a:spcAft>
                <a:spcPts val="600"/>
              </a:spcAft>
              <a:buNone/>
            </a:pPr>
            <a:r>
              <a:rPr lang="en-US" sz="2400" dirty="0" smtClean="0">
                <a:latin typeface="Eras Light ITC" pitchFamily="34" charset="0"/>
              </a:rPr>
              <a:t>	“In an era in which women’s literacy experiences are as much online as offline, migrating these goals and the methods accompanying them into virtual spaces is a priority for technofeminist rhetoricians seeking to make online spaces hospitable to women’s social, professional, and political goals” (Blair, forthcoming, </a:t>
            </a:r>
            <a:r>
              <a:rPr lang="en-US" sz="2400" dirty="0" err="1" smtClean="0">
                <a:latin typeface="Eras Light ITC" pitchFamily="34" charset="0"/>
              </a:rPr>
              <a:t>n.p</a:t>
            </a:r>
            <a:r>
              <a:rPr lang="en-US" sz="2400" dirty="0" smtClean="0">
                <a:latin typeface="Eras Light ITC" pitchFamily="34" charset="0"/>
              </a:rPr>
              <a:t>.)</a:t>
            </a:r>
            <a:endParaRPr lang="en-US" sz="2400" dirty="0"/>
          </a:p>
        </p:txBody>
      </p:sp>
      <p:sp>
        <p:nvSpPr>
          <p:cNvPr id="11" name="Title 1"/>
          <p:cNvSpPr>
            <a:spLocks noGrp="1"/>
          </p:cNvSpPr>
          <p:nvPr>
            <p:ph type="title"/>
          </p:nvPr>
        </p:nvSpPr>
        <p:spPr>
          <a:xfrm>
            <a:off x="457200" y="274638"/>
            <a:ext cx="8229600" cy="1143000"/>
          </a:xfrm>
        </p:spPr>
        <p:txBody>
          <a:bodyPr>
            <a:normAutofit/>
          </a:bodyPr>
          <a:lstStyle/>
          <a:p>
            <a:r>
              <a:rPr lang="en-US" sz="4600" spc="200" dirty="0" smtClean="0">
                <a:solidFill>
                  <a:schemeClr val="accent4">
                    <a:lumMod val="75000"/>
                  </a:schemeClr>
                </a:solidFill>
                <a:latin typeface="Eras Medium ITC" pitchFamily="34" charset="0"/>
              </a:rPr>
              <a:t>Finding/Minding the Gaps</a:t>
            </a:r>
            <a:endParaRPr lang="en-US" sz="4600" spc="200" dirty="0">
              <a:solidFill>
                <a:schemeClr val="accent4">
                  <a:lumMod val="75000"/>
                </a:schemeClr>
              </a:solidFill>
              <a:latin typeface="Eras Medium ITC" pitchFamily="34" charset="0"/>
            </a:endParaRPr>
          </a:p>
        </p:txBody>
      </p:sp>
      <p:cxnSp>
        <p:nvCxnSpPr>
          <p:cNvPr id="12" name="Straight Connector 11"/>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13" name="TextBox 12"/>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sp>
        <p:nvSpPr>
          <p:cNvPr id="15" name="TextBox 14"/>
          <p:cNvSpPr txBox="1"/>
          <p:nvPr/>
        </p:nvSpPr>
        <p:spPr>
          <a:xfrm>
            <a:off x="8229600" y="0"/>
            <a:ext cx="914400" cy="369332"/>
          </a:xfrm>
          <a:prstGeom prst="rect">
            <a:avLst/>
          </a:prstGeom>
          <a:noFill/>
        </p:spPr>
        <p:txBody>
          <a:bodyPr wrap="square" rtlCol="0">
            <a:spAutoFit/>
          </a:bodyPr>
          <a:lstStyle/>
          <a:p>
            <a:r>
              <a:rPr lang="en-US" dirty="0" smtClean="0"/>
              <a:t>5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648200"/>
          </a:xfrm>
        </p:spPr>
        <p:txBody>
          <a:bodyPr>
            <a:normAutofit fontScale="85000" lnSpcReduction="20000"/>
          </a:bodyPr>
          <a:lstStyle/>
          <a:p>
            <a:pPr>
              <a:spcAft>
                <a:spcPts val="600"/>
              </a:spcAft>
            </a:pPr>
            <a:r>
              <a:rPr lang="en-US" dirty="0" smtClean="0"/>
              <a:t>Gaps between theory and practice</a:t>
            </a:r>
          </a:p>
          <a:p>
            <a:pPr>
              <a:spcAft>
                <a:spcPts val="600"/>
              </a:spcAft>
            </a:pPr>
            <a:endParaRPr lang="en-US" dirty="0" smtClean="0"/>
          </a:p>
          <a:p>
            <a:pPr>
              <a:spcAft>
                <a:spcPts val="600"/>
              </a:spcAft>
            </a:pPr>
            <a:endParaRPr lang="en-US" dirty="0" smtClean="0"/>
          </a:p>
          <a:p>
            <a:pPr>
              <a:spcAft>
                <a:spcPts val="600"/>
              </a:spcAft>
            </a:pPr>
            <a:endParaRPr lang="en-US" dirty="0" smtClean="0"/>
          </a:p>
          <a:p>
            <a:pPr>
              <a:spcAft>
                <a:spcPts val="600"/>
              </a:spcAft>
            </a:pPr>
            <a:r>
              <a:rPr lang="en-US" dirty="0" smtClean="0"/>
              <a:t>Myth of literacy</a:t>
            </a:r>
          </a:p>
          <a:p>
            <a:pPr>
              <a:spcAft>
                <a:spcPts val="600"/>
              </a:spcAft>
              <a:buNone/>
            </a:pPr>
            <a:r>
              <a:rPr lang="en-US" sz="2100" dirty="0" smtClean="0">
                <a:latin typeface="Eras Light ITC" pitchFamily="34" charset="0"/>
              </a:rPr>
              <a:t>	Assumptions that literacy leads to upward mobility and that illiteracy is the cause of downward mobility (Brandt 212)</a:t>
            </a:r>
          </a:p>
          <a:p>
            <a:pPr>
              <a:spcAft>
                <a:spcPts val="600"/>
              </a:spcAft>
            </a:pPr>
            <a:r>
              <a:rPr lang="en-US" dirty="0" smtClean="0"/>
              <a:t>Typical cases/telling cases</a:t>
            </a:r>
          </a:p>
          <a:p>
            <a:pPr>
              <a:spcAft>
                <a:spcPts val="600"/>
              </a:spcAft>
              <a:buNone/>
            </a:pPr>
            <a:r>
              <a:rPr lang="en-US" sz="2100" dirty="0" smtClean="0">
                <a:latin typeface="Eras Light ITC" pitchFamily="34" charset="0"/>
              </a:rPr>
              <a:t>	“We need new telling cases that disrupt this typical flattening, that lead to ne theories, new ways of thinking about research, and new strategies to address real-world problems” (Sheridan-</a:t>
            </a:r>
            <a:r>
              <a:rPr lang="en-US" sz="2100" dirty="0" err="1" smtClean="0">
                <a:latin typeface="Eras Light ITC" pitchFamily="34" charset="0"/>
              </a:rPr>
              <a:t>Rabideau</a:t>
            </a:r>
            <a:r>
              <a:rPr lang="en-US" sz="2100" dirty="0" smtClean="0">
                <a:latin typeface="Eras Light ITC" pitchFamily="34" charset="0"/>
              </a:rPr>
              <a:t> 9)</a:t>
            </a:r>
          </a:p>
          <a:p>
            <a:pPr>
              <a:spcAft>
                <a:spcPts val="600"/>
              </a:spcAft>
              <a:buNone/>
            </a:pPr>
            <a:r>
              <a:rPr lang="en-US" sz="2100" dirty="0" smtClean="0">
                <a:latin typeface="Eras Light ITC" pitchFamily="34" charset="0"/>
              </a:rPr>
              <a:t>	</a:t>
            </a:r>
          </a:p>
          <a:p>
            <a:pPr>
              <a:buNone/>
            </a:pPr>
            <a:endParaRPr lang="en-US" dirty="0"/>
          </a:p>
        </p:txBody>
      </p:sp>
      <p:grpSp>
        <p:nvGrpSpPr>
          <p:cNvPr id="2" name="Group 3"/>
          <p:cNvGrpSpPr/>
          <p:nvPr/>
        </p:nvGrpSpPr>
        <p:grpSpPr>
          <a:xfrm>
            <a:off x="1066800" y="2133600"/>
            <a:ext cx="1447800" cy="1107251"/>
            <a:chOff x="6781800" y="2819401"/>
            <a:chExt cx="1524000" cy="1067147"/>
          </a:xfrm>
        </p:grpSpPr>
        <p:sp>
          <p:nvSpPr>
            <p:cNvPr id="5" name="TextBox 4"/>
            <p:cNvSpPr txBox="1"/>
            <p:nvPr/>
          </p:nvSpPr>
          <p:spPr>
            <a:xfrm>
              <a:off x="6781800" y="2819401"/>
              <a:ext cx="1524000" cy="1067147"/>
            </a:xfrm>
            <a:prstGeom prst="rect">
              <a:avLst/>
            </a:prstGeom>
            <a:solidFill>
              <a:schemeClr val="tx1">
                <a:alpha val="10000"/>
              </a:schemeClr>
            </a:solidFill>
            <a:ln w="6350">
              <a:noFill/>
            </a:ln>
          </p:spPr>
          <p:txBody>
            <a:bodyPr wrap="square" rtlCol="0">
              <a:spAutoFit/>
            </a:bodyPr>
            <a:lstStyle/>
            <a:p>
              <a:pPr algn="ctr"/>
              <a:r>
                <a:rPr lang="en-US" sz="1400" dirty="0" smtClean="0">
                  <a:solidFill>
                    <a:schemeClr val="accent4">
                      <a:lumMod val="75000"/>
                    </a:schemeClr>
                  </a:solidFill>
                  <a:latin typeface="Eras Medium ITC" pitchFamily="34" charset="0"/>
                </a:rPr>
                <a:t>reflection</a:t>
              </a:r>
            </a:p>
            <a:p>
              <a:pPr algn="ctr"/>
              <a:r>
                <a:rPr lang="en-US" sz="1400" dirty="0" smtClean="0">
                  <a:solidFill>
                    <a:schemeClr val="accent4">
                      <a:lumMod val="75000"/>
                    </a:schemeClr>
                  </a:solidFill>
                  <a:latin typeface="Eras Medium ITC" pitchFamily="34" charset="0"/>
                </a:rPr>
                <a:t> +</a:t>
              </a:r>
            </a:p>
            <a:p>
              <a:pPr algn="ctr">
                <a:spcAft>
                  <a:spcPts val="600"/>
                </a:spcAft>
              </a:pPr>
              <a:r>
                <a:rPr lang="en-US" sz="1400" dirty="0" smtClean="0">
                  <a:solidFill>
                    <a:schemeClr val="accent4">
                      <a:lumMod val="75000"/>
                    </a:schemeClr>
                  </a:solidFill>
                  <a:latin typeface="Eras Medium ITC" pitchFamily="34" charset="0"/>
                </a:rPr>
                <a:t>action</a:t>
              </a:r>
            </a:p>
            <a:p>
              <a:pPr algn="ctr"/>
              <a:r>
                <a:rPr lang="en-US" sz="1400" dirty="0" smtClean="0">
                  <a:solidFill>
                    <a:schemeClr val="accent4">
                      <a:lumMod val="75000"/>
                    </a:schemeClr>
                  </a:solidFill>
                  <a:latin typeface="Eras Medium ITC" pitchFamily="34" charset="0"/>
                </a:rPr>
                <a:t>praxis</a:t>
              </a:r>
              <a:endParaRPr lang="en-US" sz="1400" dirty="0">
                <a:solidFill>
                  <a:schemeClr val="accent4">
                    <a:lumMod val="75000"/>
                  </a:schemeClr>
                </a:solidFill>
                <a:latin typeface="Eras Medium ITC" pitchFamily="34" charset="0"/>
              </a:endParaRPr>
            </a:p>
          </p:txBody>
        </p:sp>
        <p:cxnSp>
          <p:nvCxnSpPr>
            <p:cNvPr id="6" name="Straight Connector 5"/>
            <p:cNvCxnSpPr/>
            <p:nvPr/>
          </p:nvCxnSpPr>
          <p:spPr>
            <a:xfrm>
              <a:off x="7102642" y="3480362"/>
              <a:ext cx="816429"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 name="Title 1"/>
          <p:cNvSpPr>
            <a:spLocks noGrp="1"/>
          </p:cNvSpPr>
          <p:nvPr>
            <p:ph type="title"/>
          </p:nvPr>
        </p:nvSpPr>
        <p:spPr>
          <a:xfrm>
            <a:off x="457200" y="274638"/>
            <a:ext cx="8229600" cy="1143000"/>
          </a:xfrm>
        </p:spPr>
        <p:txBody>
          <a:bodyPr>
            <a:normAutofit/>
          </a:bodyPr>
          <a:lstStyle/>
          <a:p>
            <a:r>
              <a:rPr lang="en-US" sz="4600" spc="200" dirty="0" smtClean="0">
                <a:solidFill>
                  <a:schemeClr val="accent4">
                    <a:lumMod val="75000"/>
                  </a:schemeClr>
                </a:solidFill>
                <a:latin typeface="Eras Medium ITC" pitchFamily="34" charset="0"/>
              </a:rPr>
              <a:t>Finding/Minding the Gaps</a:t>
            </a:r>
            <a:endParaRPr lang="en-US" sz="4600" spc="200" dirty="0">
              <a:solidFill>
                <a:schemeClr val="accent4">
                  <a:lumMod val="75000"/>
                </a:schemeClr>
              </a:solidFill>
              <a:latin typeface="Eras Medium ITC" pitchFamily="34" charset="0"/>
            </a:endParaRPr>
          </a:p>
        </p:txBody>
      </p:sp>
      <p:cxnSp>
        <p:nvCxnSpPr>
          <p:cNvPr id="12" name="Straight Connector 11"/>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13" name="TextBox 12"/>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sp>
        <p:nvSpPr>
          <p:cNvPr id="10" name="TextBox 9"/>
          <p:cNvSpPr txBox="1"/>
          <p:nvPr/>
        </p:nvSpPr>
        <p:spPr>
          <a:xfrm>
            <a:off x="8229600" y="0"/>
            <a:ext cx="914400" cy="369332"/>
          </a:xfrm>
          <a:prstGeom prst="rect">
            <a:avLst/>
          </a:prstGeom>
          <a:noFill/>
        </p:spPr>
        <p:txBody>
          <a:bodyPr wrap="square" rtlCol="0">
            <a:spAutoFit/>
          </a:bodyPr>
          <a:lstStyle/>
          <a:p>
            <a:r>
              <a:rPr lang="en-US" dirty="0" smtClean="0"/>
              <a:t>6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Project Goals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p:txBody>
          <a:bodyPr>
            <a:normAutofit fontScale="85000" lnSpcReduction="20000"/>
          </a:bodyPr>
          <a:lstStyle/>
          <a:p>
            <a:r>
              <a:rPr lang="en-US" dirty="0" smtClean="0"/>
              <a:t>Answer the call for more contextualized studies of digital space/communities (Sheridan, </a:t>
            </a:r>
            <a:r>
              <a:rPr lang="en-US" dirty="0" err="1" smtClean="0"/>
              <a:t>Gurak</a:t>
            </a:r>
            <a:r>
              <a:rPr lang="en-US" dirty="0" smtClean="0"/>
              <a:t>, </a:t>
            </a:r>
            <a:r>
              <a:rPr lang="en-US" dirty="0" err="1" smtClean="0"/>
              <a:t>Warnick</a:t>
            </a:r>
            <a:r>
              <a:rPr lang="en-US" dirty="0" smtClean="0"/>
              <a:t>)</a:t>
            </a:r>
          </a:p>
          <a:p>
            <a:r>
              <a:rPr lang="en-US" dirty="0" smtClean="0"/>
              <a:t>Add to scholarly conversations about </a:t>
            </a:r>
          </a:p>
          <a:p>
            <a:pPr lvl="1"/>
            <a:r>
              <a:rPr lang="en-US" dirty="0" smtClean="0"/>
              <a:t>literate activity that makes up the extracurriculum of writing studies </a:t>
            </a:r>
          </a:p>
          <a:p>
            <a:pPr lvl="1"/>
            <a:r>
              <a:rPr lang="en-US" dirty="0" smtClean="0"/>
              <a:t>how digital writing spaces affect/are affected by feminist activism</a:t>
            </a:r>
          </a:p>
          <a:p>
            <a:pPr lvl="1"/>
            <a:r>
              <a:rPr lang="en-US" dirty="0" smtClean="0"/>
              <a:t>how to research literate activity responsibly in digital spaces</a:t>
            </a:r>
          </a:p>
          <a:p>
            <a:r>
              <a:rPr lang="en-US" dirty="0" smtClean="0">
                <a:solidFill>
                  <a:schemeClr val="accent4">
                    <a:lumMod val="60000"/>
                    <a:lumOff val="40000"/>
                  </a:schemeClr>
                </a:solidFill>
              </a:rPr>
              <a:t>Creation of a research archive I can return to and continue work on feminist literate activity across time and technologies</a:t>
            </a:r>
            <a:endParaRPr lang="en-US" dirty="0">
              <a:solidFill>
                <a:schemeClr val="accent4">
                  <a:lumMod val="60000"/>
                  <a:lumOff val="40000"/>
                </a:schemeClr>
              </a:solidFill>
            </a:endParaRP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sp>
        <p:nvSpPr>
          <p:cNvPr id="6" name="TextBox 5"/>
          <p:cNvSpPr txBox="1"/>
          <p:nvPr/>
        </p:nvSpPr>
        <p:spPr>
          <a:xfrm>
            <a:off x="8229600" y="0"/>
            <a:ext cx="914400" cy="369332"/>
          </a:xfrm>
          <a:prstGeom prst="rect">
            <a:avLst/>
          </a:prstGeom>
          <a:noFill/>
        </p:spPr>
        <p:txBody>
          <a:bodyPr wrap="square" rtlCol="0">
            <a:spAutoFit/>
          </a:bodyPr>
          <a:lstStyle/>
          <a:p>
            <a:r>
              <a:rPr lang="en-US" dirty="0" smtClean="0"/>
              <a:t>7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spc="200" dirty="0" smtClean="0">
                <a:solidFill>
                  <a:schemeClr val="accent4">
                    <a:lumMod val="75000"/>
                  </a:schemeClr>
                </a:solidFill>
                <a:latin typeface="Eras Medium ITC" pitchFamily="34" charset="0"/>
              </a:rPr>
              <a:t>Key Terms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381000" y="1600200"/>
            <a:ext cx="8534400" cy="5105400"/>
          </a:xfrm>
        </p:spPr>
        <p:txBody>
          <a:bodyPr>
            <a:normAutofit fontScale="92500" lnSpcReduction="20000"/>
          </a:bodyPr>
          <a:lstStyle/>
          <a:p>
            <a:pPr>
              <a:spcAft>
                <a:spcPts val="600"/>
              </a:spcAft>
              <a:buNone/>
            </a:pPr>
            <a:r>
              <a:rPr lang="en-US" sz="2100" b="1" dirty="0" smtClean="0">
                <a:solidFill>
                  <a:schemeClr val="accent4">
                    <a:lumMod val="75000"/>
                  </a:schemeClr>
                </a:solidFill>
                <a:latin typeface="Eras Light ITC" pitchFamily="34" charset="0"/>
              </a:rPr>
              <a:t>Extracurriculum </a:t>
            </a:r>
            <a:r>
              <a:rPr lang="en-US" sz="2100" dirty="0" smtClean="0"/>
              <a:t>– uncouples literacy from schooling and acknowledges that writing pedagogues take the form of more than classroom teachers (e.g., magazine articles with advice about how to write well)</a:t>
            </a:r>
          </a:p>
          <a:p>
            <a:pPr>
              <a:spcAft>
                <a:spcPts val="600"/>
              </a:spcAft>
              <a:buNone/>
            </a:pPr>
            <a:r>
              <a:rPr lang="en-US" sz="1800" dirty="0" smtClean="0">
                <a:latin typeface="Eras Light ITC" pitchFamily="34" charset="0"/>
              </a:rPr>
              <a:t>	</a:t>
            </a:r>
            <a:r>
              <a:rPr lang="en-US" sz="1600" dirty="0" smtClean="0">
                <a:latin typeface="Eras Light ITC" pitchFamily="34" charset="0"/>
              </a:rPr>
              <a:t>“the extracurriculum includes the present as well as the past; it extends beyond the academy to encompass the multiple contexts in which persons seek to improve their own writing; it includes more diversity in gender, race, and class among writers; and it avoids, as much as possible, a reenactment of professionalization in its narrative” (</a:t>
            </a:r>
            <a:r>
              <a:rPr lang="en-US" sz="1600" dirty="0" err="1" smtClean="0">
                <a:latin typeface="Eras Light ITC" pitchFamily="34" charset="0"/>
              </a:rPr>
              <a:t>Gere</a:t>
            </a:r>
            <a:r>
              <a:rPr lang="en-US" sz="1600" dirty="0" smtClean="0">
                <a:latin typeface="Eras Light ITC" pitchFamily="34" charset="0"/>
              </a:rPr>
              <a:t> 80)</a:t>
            </a:r>
          </a:p>
          <a:p>
            <a:pPr>
              <a:spcAft>
                <a:spcPts val="600"/>
              </a:spcAft>
              <a:buNone/>
            </a:pPr>
            <a:r>
              <a:rPr lang="en-US" sz="1600" dirty="0" smtClean="0">
                <a:latin typeface="Eras Light ITC" pitchFamily="34" charset="0"/>
              </a:rPr>
              <a:t>	“In tracing the  cultural dissociations of  reading  and  writing  as they emerged in these interviews, I join other voices who have lately called for a broadening of the scope by which we study literacy practices and the need to understand school-based writing in terms of larger cultural, historical, and economic currents” (Brandt </a:t>
            </a:r>
            <a:r>
              <a:rPr lang="en-US" sz="1600" i="1" dirty="0" smtClean="0">
                <a:latin typeface="Eras Light ITC" pitchFamily="34" charset="0"/>
              </a:rPr>
              <a:t>Literacy</a:t>
            </a:r>
            <a:r>
              <a:rPr lang="en-US" sz="1600" dirty="0" smtClean="0">
                <a:latin typeface="Eras Light ITC" pitchFamily="34" charset="0"/>
              </a:rPr>
              <a:t> 112)</a:t>
            </a:r>
          </a:p>
          <a:p>
            <a:pPr>
              <a:spcAft>
                <a:spcPts val="600"/>
              </a:spcAft>
              <a:buNone/>
            </a:pPr>
            <a:r>
              <a:rPr lang="en-US" sz="2100" b="1" dirty="0" smtClean="0">
                <a:solidFill>
                  <a:schemeClr val="accent4">
                    <a:lumMod val="75000"/>
                  </a:schemeClr>
                </a:solidFill>
                <a:latin typeface="Eras Light ITC" pitchFamily="34" charset="0"/>
              </a:rPr>
              <a:t>Literacy</a:t>
            </a:r>
            <a:r>
              <a:rPr lang="en-US" sz="2100" dirty="0" smtClean="0"/>
              <a:t> – use of a symbol system, typically writing, to interpret and interact with the world, and also “</a:t>
            </a:r>
            <a:r>
              <a:rPr lang="en-US" sz="2100" dirty="0" err="1" smtClean="0"/>
              <a:t>multiliteracy</a:t>
            </a:r>
            <a:r>
              <a:rPr lang="en-US" sz="2100" dirty="0" smtClean="0"/>
              <a:t>” (New London Group)</a:t>
            </a:r>
          </a:p>
          <a:p>
            <a:pPr>
              <a:spcAft>
                <a:spcPts val="1000"/>
              </a:spcAft>
              <a:buNone/>
            </a:pPr>
            <a:r>
              <a:rPr lang="en-US" sz="2100" b="1" dirty="0" smtClean="0">
                <a:solidFill>
                  <a:schemeClr val="accent4">
                    <a:lumMod val="75000"/>
                  </a:schemeClr>
                </a:solidFill>
                <a:latin typeface="Eras Light ITC" pitchFamily="34" charset="0"/>
              </a:rPr>
              <a:t>Writing/Literate activity </a:t>
            </a:r>
            <a:r>
              <a:rPr lang="en-US" sz="2100" dirty="0" smtClean="0"/>
              <a:t>– “literate activity” replaces “writing” and “literacy”</a:t>
            </a:r>
          </a:p>
          <a:p>
            <a:pPr>
              <a:spcAft>
                <a:spcPts val="1000"/>
              </a:spcAft>
              <a:buNone/>
            </a:pPr>
            <a:r>
              <a:rPr lang="en-US" sz="1600" dirty="0" smtClean="0">
                <a:latin typeface="Eras Light ITC" pitchFamily="34" charset="0"/>
              </a:rPr>
              <a:t>	“‘Writing’ is too partial, too contextually thin, a unit of analysis” (Prior xi) </a:t>
            </a:r>
          </a:p>
          <a:p>
            <a:pPr>
              <a:spcAft>
                <a:spcPts val="1000"/>
              </a:spcAft>
              <a:buNone/>
            </a:pPr>
            <a:r>
              <a:rPr lang="en-US" sz="1600" dirty="0" smtClean="0">
                <a:latin typeface="Eras Light ITC" pitchFamily="34" charset="0"/>
              </a:rPr>
              <a:t>	“This shift [turning our research interests to the extracurriculum] indexes a definition of literacy, what I am calling ‘literate activities,’ that diminishes individual, </a:t>
            </a:r>
            <a:r>
              <a:rPr lang="en-US" sz="1600" dirty="0" err="1" smtClean="0">
                <a:latin typeface="Eras Light ITC" pitchFamily="34" charset="0"/>
              </a:rPr>
              <a:t>decontextualized</a:t>
            </a:r>
            <a:r>
              <a:rPr lang="en-US" sz="1600" dirty="0" smtClean="0">
                <a:latin typeface="Eras Light ITC" pitchFamily="34" charset="0"/>
              </a:rPr>
              <a:t> skills and foregrounds literacy as a social activity embedded in situated, cultural-historical contexts” (Sheridan 3)</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TextBox 7"/>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sp>
        <p:nvSpPr>
          <p:cNvPr id="9" name="TextBox 8"/>
          <p:cNvSpPr txBox="1"/>
          <p:nvPr/>
        </p:nvSpPr>
        <p:spPr>
          <a:xfrm>
            <a:off x="8229600" y="0"/>
            <a:ext cx="914400" cy="369332"/>
          </a:xfrm>
          <a:prstGeom prst="rect">
            <a:avLst/>
          </a:prstGeom>
          <a:noFill/>
        </p:spPr>
        <p:txBody>
          <a:bodyPr wrap="square" rtlCol="0">
            <a:spAutoFit/>
          </a:bodyPr>
          <a:lstStyle/>
          <a:p>
            <a:r>
              <a:rPr lang="en-US" dirty="0" smtClean="0"/>
              <a:t>8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spc="200" dirty="0" smtClean="0">
                <a:solidFill>
                  <a:schemeClr val="accent4">
                    <a:lumMod val="75000"/>
                  </a:schemeClr>
                </a:solidFill>
                <a:latin typeface="Eras Medium ITC" pitchFamily="34" charset="0"/>
              </a:rPr>
              <a:t>Key Terms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381000" y="1600200"/>
            <a:ext cx="8534400" cy="3657600"/>
          </a:xfrm>
        </p:spPr>
        <p:txBody>
          <a:bodyPr>
            <a:normAutofit/>
          </a:bodyPr>
          <a:lstStyle/>
          <a:p>
            <a:pPr>
              <a:spcAft>
                <a:spcPts val="600"/>
              </a:spcAft>
              <a:buNone/>
            </a:pPr>
            <a:r>
              <a:rPr lang="en-US" sz="2100" b="1" dirty="0" smtClean="0">
                <a:solidFill>
                  <a:schemeClr val="accent4">
                    <a:lumMod val="75000"/>
                  </a:schemeClr>
                </a:solidFill>
                <a:latin typeface="Eras Light ITC" pitchFamily="34" charset="0"/>
              </a:rPr>
              <a:t>Technology</a:t>
            </a:r>
            <a:r>
              <a:rPr lang="en-US" sz="2100" dirty="0" smtClean="0">
                <a:latin typeface="Eras Light ITC" pitchFamily="34" charset="0"/>
              </a:rPr>
              <a:t> </a:t>
            </a:r>
            <a:r>
              <a:rPr lang="en-US" sz="2100" dirty="0" smtClean="0"/>
              <a:t>– historically and socially situated definitions; limited conceptions of what technology is and who creates/uses it </a:t>
            </a:r>
          </a:p>
          <a:p>
            <a:pPr>
              <a:spcAft>
                <a:spcPts val="600"/>
              </a:spcAft>
              <a:buNone/>
            </a:pPr>
            <a:r>
              <a:rPr lang="en-US" sz="2400" dirty="0" smtClean="0"/>
              <a:t>	</a:t>
            </a:r>
            <a:r>
              <a:rPr lang="en-US" sz="1600" dirty="0" smtClean="0">
                <a:latin typeface="Eras Light ITC" pitchFamily="34" charset="0"/>
              </a:rPr>
              <a:t>“writing (and especially alphabetic writing) is a technology” because it “[calls] for the use of tools and other equipment” (</a:t>
            </a:r>
            <a:r>
              <a:rPr lang="en-US" sz="1600" dirty="0" err="1" smtClean="0">
                <a:latin typeface="Eras Light ITC" pitchFamily="34" charset="0"/>
              </a:rPr>
              <a:t>Ong</a:t>
            </a:r>
            <a:r>
              <a:rPr lang="en-US" sz="1600" dirty="0" smtClean="0">
                <a:latin typeface="Eras Light ITC" pitchFamily="34" charset="0"/>
              </a:rPr>
              <a:t> 80-81)</a:t>
            </a:r>
          </a:p>
          <a:p>
            <a:pPr>
              <a:spcAft>
                <a:spcPts val="600"/>
              </a:spcAft>
              <a:buNone/>
            </a:pPr>
            <a:r>
              <a:rPr lang="en-US" sz="1600" dirty="0" smtClean="0">
                <a:latin typeface="Eras Light ITC" pitchFamily="34" charset="0"/>
              </a:rPr>
              <a:t>	“writing is a technology and, in ancient Greece, the alphabet was the essence of that technology” (</a:t>
            </a:r>
            <a:r>
              <a:rPr lang="en-US" sz="1600" dirty="0" err="1" smtClean="0">
                <a:latin typeface="Eras Light ITC" pitchFamily="34" charset="0"/>
              </a:rPr>
              <a:t>Enos</a:t>
            </a:r>
            <a:r>
              <a:rPr lang="en-US" sz="1600" dirty="0" smtClean="0">
                <a:latin typeface="Eras Light ITC" pitchFamily="34" charset="0"/>
              </a:rPr>
              <a:t> 11)</a:t>
            </a:r>
          </a:p>
          <a:p>
            <a:pPr>
              <a:spcAft>
                <a:spcPts val="600"/>
              </a:spcAft>
              <a:buNone/>
            </a:pPr>
            <a:r>
              <a:rPr lang="en-US" sz="2100" b="1" dirty="0" smtClean="0">
                <a:solidFill>
                  <a:schemeClr val="accent4">
                    <a:lumMod val="75000"/>
                  </a:schemeClr>
                </a:solidFill>
                <a:latin typeface="Eras Light ITC" pitchFamily="34" charset="0"/>
              </a:rPr>
              <a:t>Feminism /Technofeminism </a:t>
            </a:r>
            <a:r>
              <a:rPr lang="en-US" sz="2100" dirty="0" smtClean="0"/>
              <a:t>– intersections of rhetoric and feminism</a:t>
            </a:r>
          </a:p>
          <a:p>
            <a:pPr>
              <a:spcAft>
                <a:spcPts val="600"/>
              </a:spcAft>
              <a:buNone/>
            </a:pPr>
            <a:r>
              <a:rPr lang="en-US" sz="1600" dirty="0" smtClean="0">
                <a:latin typeface="Eras Light ITC" pitchFamily="34" charset="0"/>
              </a:rPr>
              <a:t>	similarities between the two fields: emphasis on process, linking of theory and practice, recognition and valuing of “local and applied </a:t>
            </a:r>
            <a:r>
              <a:rPr lang="en-US" sz="1600" dirty="0" err="1" smtClean="0">
                <a:latin typeface="Eras Light ITC" pitchFamily="34" charset="0"/>
              </a:rPr>
              <a:t>knowledges</a:t>
            </a:r>
            <a:r>
              <a:rPr lang="en-US" sz="1600" dirty="0" smtClean="0">
                <a:latin typeface="Eras Light ITC" pitchFamily="34" charset="0"/>
              </a:rPr>
              <a:t>,” and concern for “public values and the public good” (Ede, Glenn, and Lunsford 439)	</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grpSp>
        <p:nvGrpSpPr>
          <p:cNvPr id="5" name="Group 4"/>
          <p:cNvGrpSpPr/>
          <p:nvPr/>
        </p:nvGrpSpPr>
        <p:grpSpPr>
          <a:xfrm>
            <a:off x="6705600" y="5181600"/>
            <a:ext cx="2133600" cy="1246495"/>
            <a:chOff x="6781800" y="2819401"/>
            <a:chExt cx="1524000" cy="1290133"/>
          </a:xfrm>
        </p:grpSpPr>
        <p:sp>
          <p:nvSpPr>
            <p:cNvPr id="6" name="TextBox 5"/>
            <p:cNvSpPr txBox="1"/>
            <p:nvPr/>
          </p:nvSpPr>
          <p:spPr>
            <a:xfrm>
              <a:off x="6781800" y="2819401"/>
              <a:ext cx="1524000" cy="1290133"/>
            </a:xfrm>
            <a:prstGeom prst="rect">
              <a:avLst/>
            </a:prstGeom>
            <a:solidFill>
              <a:schemeClr val="tx1">
                <a:alpha val="10000"/>
              </a:schemeClr>
            </a:solidFill>
            <a:ln w="6350">
              <a:noFill/>
            </a:ln>
          </p:spPr>
          <p:txBody>
            <a:bodyPr wrap="square" rtlCol="0">
              <a:spAutoFit/>
            </a:bodyPr>
            <a:lstStyle/>
            <a:p>
              <a:pPr algn="ctr"/>
              <a:r>
                <a:rPr lang="en-US" sz="1400" dirty="0" smtClean="0">
                  <a:solidFill>
                    <a:schemeClr val="accent4">
                      <a:lumMod val="75000"/>
                    </a:schemeClr>
                  </a:solidFill>
                  <a:latin typeface="Eras Medium ITC" pitchFamily="34" charset="0"/>
                </a:rPr>
                <a:t>feminist perspectives</a:t>
              </a:r>
            </a:p>
            <a:p>
              <a:pPr algn="ctr"/>
              <a:r>
                <a:rPr lang="en-US" sz="1400" dirty="0" smtClean="0">
                  <a:solidFill>
                    <a:schemeClr val="accent4">
                      <a:lumMod val="75000"/>
                    </a:schemeClr>
                  </a:solidFill>
                  <a:latin typeface="Eras Medium ITC" pitchFamily="34" charset="0"/>
                </a:rPr>
                <a:t> +</a:t>
              </a:r>
            </a:p>
            <a:p>
              <a:pPr algn="ctr">
                <a:spcAft>
                  <a:spcPts val="600"/>
                </a:spcAft>
              </a:pPr>
              <a:r>
                <a:rPr lang="en-US" sz="1400" dirty="0" smtClean="0">
                  <a:solidFill>
                    <a:schemeClr val="accent4">
                      <a:lumMod val="75000"/>
                    </a:schemeClr>
                  </a:solidFill>
                  <a:latin typeface="Eras Medium ITC" pitchFamily="34" charset="0"/>
                </a:rPr>
                <a:t>social studies of science &amp; technology</a:t>
              </a:r>
            </a:p>
            <a:p>
              <a:pPr algn="ctr"/>
              <a:r>
                <a:rPr lang="en-US" sz="1400" dirty="0" smtClean="0">
                  <a:solidFill>
                    <a:schemeClr val="accent4">
                      <a:lumMod val="75000"/>
                    </a:schemeClr>
                  </a:solidFill>
                  <a:latin typeface="Eras Medium ITC" pitchFamily="34" charset="0"/>
                </a:rPr>
                <a:t>Technofeminism</a:t>
              </a:r>
              <a:endParaRPr lang="en-US" sz="1400" dirty="0">
                <a:solidFill>
                  <a:schemeClr val="accent4">
                    <a:lumMod val="75000"/>
                  </a:schemeClr>
                </a:solidFill>
                <a:latin typeface="Eras Medium ITC" pitchFamily="34" charset="0"/>
              </a:endParaRPr>
            </a:p>
          </p:txBody>
        </p:sp>
        <p:cxnSp>
          <p:nvCxnSpPr>
            <p:cNvPr id="7" name="Straight Connector 6"/>
            <p:cNvCxnSpPr/>
            <p:nvPr/>
          </p:nvCxnSpPr>
          <p:spPr>
            <a:xfrm>
              <a:off x="6836229" y="3765812"/>
              <a:ext cx="1385455"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pic>
        <p:nvPicPr>
          <p:cNvPr id="28674" name="Picture 2" descr="http://covers.openlibrary.org/w/id/1388499-L.jpg"/>
          <p:cNvPicPr>
            <a:picLocks noChangeAspect="1" noChangeArrowheads="1"/>
          </p:cNvPicPr>
          <p:nvPr/>
        </p:nvPicPr>
        <p:blipFill>
          <a:blip r:embed="rId3" cstate="print"/>
          <a:srcRect t="9600"/>
          <a:stretch>
            <a:fillRect/>
          </a:stretch>
        </p:blipFill>
        <p:spPr bwMode="auto">
          <a:xfrm>
            <a:off x="5029200" y="5029200"/>
            <a:ext cx="1255614" cy="1638300"/>
          </a:xfrm>
          <a:prstGeom prst="rect">
            <a:avLst/>
          </a:prstGeom>
          <a:noFill/>
        </p:spPr>
      </p:pic>
      <p:sp>
        <p:nvSpPr>
          <p:cNvPr id="24" name="TextBox 23"/>
          <p:cNvSpPr txBox="1"/>
          <p:nvPr/>
        </p:nvSpPr>
        <p:spPr>
          <a:xfrm>
            <a:off x="8229600" y="0"/>
            <a:ext cx="914400" cy="369332"/>
          </a:xfrm>
          <a:prstGeom prst="rect">
            <a:avLst/>
          </a:prstGeom>
          <a:noFill/>
        </p:spPr>
        <p:txBody>
          <a:bodyPr wrap="square" rtlCol="0">
            <a:spAutoFit/>
          </a:bodyPr>
          <a:lstStyle/>
          <a:p>
            <a:r>
              <a:rPr lang="en-US" dirty="0" smtClean="0"/>
              <a:t>9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00" dirty="0" smtClean="0">
                <a:solidFill>
                  <a:schemeClr val="accent4">
                    <a:lumMod val="75000"/>
                  </a:schemeClr>
                </a:solidFill>
                <a:latin typeface="Eras Medium ITC" pitchFamily="34" charset="0"/>
              </a:rPr>
              <a:t>Rhetoric/Writing &amp;Feminism</a:t>
            </a:r>
            <a:endParaRPr lang="en-US"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1"/>
            <a:ext cx="8229600" cy="3886199"/>
          </a:xfrm>
        </p:spPr>
        <p:txBody>
          <a:bodyPr>
            <a:normAutofit fontScale="85000" lnSpcReduction="20000"/>
          </a:bodyPr>
          <a:lstStyle/>
          <a:p>
            <a:pPr>
              <a:spcAft>
                <a:spcPts val="600"/>
              </a:spcAft>
              <a:buNone/>
            </a:pPr>
            <a:r>
              <a:rPr lang="en-US" dirty="0" smtClean="0"/>
              <a:t>“Threads” that have significantly shaped feminist perspectives in rhetorical studies: </a:t>
            </a:r>
          </a:p>
          <a:p>
            <a:pPr marL="914400" lvl="1" indent="-514350">
              <a:buFont typeface="+mj-lt"/>
              <a:buAutoNum type="arabicPeriod"/>
            </a:pPr>
            <a:r>
              <a:rPr lang="en-US" dirty="0" smtClean="0"/>
              <a:t>radical beginnings</a:t>
            </a:r>
          </a:p>
          <a:p>
            <a:pPr marL="914400" lvl="1" indent="-514350">
              <a:buFont typeface="+mj-lt"/>
              <a:buAutoNum type="arabicPeriod"/>
            </a:pPr>
            <a:r>
              <a:rPr lang="en-US" dirty="0" smtClean="0"/>
              <a:t>efforts to include women as communicators and women’s topics in the discipline</a:t>
            </a:r>
          </a:p>
          <a:p>
            <a:pPr marL="914400" lvl="1" indent="-514350">
              <a:buFont typeface="+mj-lt"/>
              <a:buAutoNum type="arabicPeriod"/>
            </a:pPr>
            <a:r>
              <a:rPr lang="en-US" dirty="0" smtClean="0"/>
              <a:t>critiques of the discipline from feminist perspectives</a:t>
            </a:r>
          </a:p>
          <a:p>
            <a:pPr marL="914400" lvl="1" indent="-514350">
              <a:buFont typeface="+mj-lt"/>
              <a:buAutoNum type="arabicPeriod"/>
            </a:pPr>
            <a:r>
              <a:rPr lang="en-US" dirty="0" smtClean="0"/>
              <a:t>labeling and refining of feminist perspectives</a:t>
            </a:r>
          </a:p>
          <a:p>
            <a:pPr marL="914400" lvl="1" indent="-514350">
              <a:buFont typeface="+mj-lt"/>
              <a:buAutoNum type="arabicPeriod"/>
            </a:pPr>
            <a:r>
              <a:rPr lang="en-US" dirty="0" err="1" smtClean="0"/>
              <a:t>reconceptualizations</a:t>
            </a:r>
            <a:r>
              <a:rPr lang="en-US" dirty="0" smtClean="0"/>
              <a:t> of constructs and theories in rhetorical studies from feminist perspectives” </a:t>
            </a:r>
          </a:p>
          <a:p>
            <a:pPr marL="914400" lvl="1" indent="-514350" algn="r">
              <a:buNone/>
            </a:pPr>
            <a:r>
              <a:rPr lang="en-US" dirty="0" smtClean="0"/>
              <a:t>(Foss, Foss, and Griffin 14-15)</a:t>
            </a:r>
            <a:endParaRPr lang="en-US" dirty="0"/>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grpSp>
        <p:nvGrpSpPr>
          <p:cNvPr id="6" name="Group 5"/>
          <p:cNvGrpSpPr/>
          <p:nvPr/>
        </p:nvGrpSpPr>
        <p:grpSpPr>
          <a:xfrm>
            <a:off x="152400" y="4922837"/>
            <a:ext cx="2514600" cy="1858963"/>
            <a:chOff x="6477000" y="304800"/>
            <a:chExt cx="2438400" cy="1935163"/>
          </a:xfrm>
        </p:grpSpPr>
        <p:grpSp>
          <p:nvGrpSpPr>
            <p:cNvPr id="7" name="Group 6"/>
            <p:cNvGrpSpPr/>
            <p:nvPr/>
          </p:nvGrpSpPr>
          <p:grpSpPr>
            <a:xfrm>
              <a:off x="6781800" y="990600"/>
              <a:ext cx="762000" cy="685800"/>
              <a:chOff x="5029200" y="2971800"/>
              <a:chExt cx="1708196" cy="1600200"/>
            </a:xfrm>
          </p:grpSpPr>
          <p:sp>
            <p:nvSpPr>
              <p:cNvPr id="13" name="Oval 12"/>
              <p:cNvSpPr/>
              <p:nvPr/>
            </p:nvSpPr>
            <p:spPr>
              <a:xfrm>
                <a:off x="5029200" y="2971800"/>
                <a:ext cx="1708196" cy="1600200"/>
              </a:xfrm>
              <a:prstGeom prst="ellipse">
                <a:avLst/>
              </a:pr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4">
                  <a:shade val="50000"/>
                  <a:hueOff val="-139622"/>
                  <a:satOff val="-4225"/>
                  <a:lumOff val="27741"/>
                  <a:alphaOff val="0"/>
                </a:schemeClr>
              </a:fillRef>
              <a:effectRef idx="2">
                <a:schemeClr val="accent4">
                  <a:shade val="50000"/>
                  <a:hueOff val="-139622"/>
                  <a:satOff val="-4225"/>
                  <a:lumOff val="27741"/>
                  <a:alphaOff val="0"/>
                </a:schemeClr>
              </a:effectRef>
              <a:fontRef idx="minor">
                <a:schemeClr val="lt1"/>
              </a:fontRef>
            </p:style>
          </p:sp>
          <p:sp>
            <p:nvSpPr>
              <p:cNvPr id="14" name="TextBox 13"/>
              <p:cNvSpPr txBox="1"/>
              <p:nvPr/>
            </p:nvSpPr>
            <p:spPr>
              <a:xfrm>
                <a:off x="5257800" y="3505200"/>
                <a:ext cx="1219199" cy="338555"/>
              </a:xfrm>
              <a:prstGeom prst="rect">
                <a:avLst/>
              </a:prstGeom>
              <a:noFill/>
            </p:spPr>
            <p:txBody>
              <a:bodyPr wrap="square" rtlCol="0">
                <a:spAutoFit/>
              </a:bodyPr>
              <a:lstStyle/>
              <a:p>
                <a:pPr algn="ctr"/>
                <a:r>
                  <a:rPr lang="en-US" sz="800" dirty="0" smtClean="0">
                    <a:solidFill>
                      <a:schemeClr val="bg1"/>
                    </a:solidFill>
                  </a:rPr>
                  <a:t>(techno)</a:t>
                </a:r>
              </a:p>
              <a:p>
                <a:pPr algn="ctr"/>
                <a:r>
                  <a:rPr lang="en-US" sz="800" dirty="0" smtClean="0">
                    <a:solidFill>
                      <a:schemeClr val="bg1"/>
                    </a:solidFill>
                  </a:rPr>
                  <a:t>feminist theory</a:t>
                </a:r>
                <a:endParaRPr lang="en-US" sz="800" dirty="0">
                  <a:solidFill>
                    <a:schemeClr val="bg1"/>
                  </a:solidFill>
                </a:endParaRPr>
              </a:p>
            </p:txBody>
          </p:sp>
        </p:grpSp>
        <p:grpSp>
          <p:nvGrpSpPr>
            <p:cNvPr id="8" name="Group 9"/>
            <p:cNvGrpSpPr/>
            <p:nvPr/>
          </p:nvGrpSpPr>
          <p:grpSpPr>
            <a:xfrm>
              <a:off x="6477000" y="533400"/>
              <a:ext cx="793796" cy="685800"/>
              <a:chOff x="2559001" y="327392"/>
              <a:chExt cx="1555796" cy="1806207"/>
            </a:xfrm>
            <a:scene3d>
              <a:camera prst="orthographicFront"/>
              <a:lightRig rig="flat" dir="t"/>
            </a:scene3d>
          </p:grpSpPr>
          <p:sp>
            <p:nvSpPr>
              <p:cNvPr id="11" name="Oval 10"/>
              <p:cNvSpPr/>
              <p:nvPr/>
            </p:nvSpPr>
            <p:spPr>
              <a:xfrm>
                <a:off x="2559001" y="327392"/>
                <a:ext cx="1555796" cy="1806207"/>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shade val="50000"/>
                  <a:hueOff val="-139622"/>
                  <a:satOff val="-4225"/>
                  <a:lumOff val="27741"/>
                  <a:alphaOff val="0"/>
                </a:schemeClr>
              </a:fillRef>
              <a:effectRef idx="2">
                <a:schemeClr val="accent4">
                  <a:shade val="50000"/>
                  <a:hueOff val="-139622"/>
                  <a:satOff val="-4225"/>
                  <a:lumOff val="27741"/>
                  <a:alphaOff val="0"/>
                </a:schemeClr>
              </a:effectRef>
              <a:fontRef idx="minor">
                <a:schemeClr val="lt1"/>
              </a:fontRef>
            </p:style>
          </p:sp>
          <p:sp>
            <p:nvSpPr>
              <p:cNvPr id="12" name="Oval 4"/>
              <p:cNvSpPr/>
              <p:nvPr/>
            </p:nvSpPr>
            <p:spPr>
              <a:xfrm>
                <a:off x="2786842" y="591905"/>
                <a:ext cx="1100114" cy="127718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800" kern="1200" dirty="0" smtClean="0"/>
                  <a:t>Technology studies</a:t>
                </a:r>
                <a:endParaRPr lang="en-US" sz="800" kern="1200" dirty="0"/>
              </a:p>
            </p:txBody>
          </p:sp>
        </p:grpSp>
        <p:graphicFrame>
          <p:nvGraphicFramePr>
            <p:cNvPr id="9" name="Content Placeholder 4"/>
            <p:cNvGraphicFramePr>
              <a:graphicFrameLocks/>
            </p:cNvGraphicFramePr>
            <p:nvPr/>
          </p:nvGraphicFramePr>
          <p:xfrm>
            <a:off x="6477000" y="304800"/>
            <a:ext cx="2438400" cy="1935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6477000" y="304800"/>
              <a:ext cx="2438400" cy="381000"/>
            </a:xfrm>
            <a:prstGeom prst="rect">
              <a:avLst/>
            </a:prstGeom>
            <a:noFill/>
          </p:spPr>
          <p:txBody>
            <a:bodyPr wrap="none" lIns="91440" tIns="45720" rIns="91440" bIns="45720">
              <a:prstTxWarp prst="textArchUp">
                <a:avLst>
                  <a:gd name="adj" fmla="val 10859223"/>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2000" b="1" dirty="0" smtClean="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wr</a:t>
              </a:r>
              <a:r>
                <a:rPr lang="en-US" sz="2000" b="1" cap="none" spc="0" dirty="0" smtClean="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iting studies</a:t>
              </a:r>
              <a:endParaRPr lang="en-US" sz="2000" b="1" cap="none" spc="0" dirty="0">
                <a:ln>
                  <a:solidFill>
                    <a:schemeClr val="accent4">
                      <a:lumMod val="75000"/>
                    </a:schemeClr>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grpSp>
      <p:sp>
        <p:nvSpPr>
          <p:cNvPr id="15" name="TextBox 14"/>
          <p:cNvSpPr txBox="1"/>
          <p:nvPr/>
        </p:nvSpPr>
        <p:spPr>
          <a:xfrm>
            <a:off x="8077200" y="0"/>
            <a:ext cx="1066800" cy="369332"/>
          </a:xfrm>
          <a:prstGeom prst="rect">
            <a:avLst/>
          </a:prstGeom>
          <a:noFill/>
        </p:spPr>
        <p:txBody>
          <a:bodyPr wrap="square" rtlCol="0">
            <a:spAutoFit/>
          </a:bodyPr>
          <a:lstStyle/>
          <a:p>
            <a:r>
              <a:rPr lang="en-US" dirty="0" smtClean="0"/>
              <a:t>10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00" dirty="0" smtClean="0">
                <a:solidFill>
                  <a:schemeClr val="accent4">
                    <a:lumMod val="75000"/>
                  </a:schemeClr>
                </a:solidFill>
                <a:latin typeface="Eras Medium ITC" pitchFamily="34" charset="0"/>
              </a:rPr>
              <a:t>Rhetoric/Writing &amp;Feminism</a:t>
            </a:r>
            <a:endParaRPr lang="en-US"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a:spcAft>
                <a:spcPts val="600"/>
              </a:spcAft>
              <a:buNone/>
            </a:pPr>
            <a:r>
              <a:rPr lang="en-US" dirty="0" smtClean="0"/>
              <a:t>Redefinition:</a:t>
            </a:r>
          </a:p>
          <a:p>
            <a:pPr>
              <a:spcAft>
                <a:spcPts val="600"/>
              </a:spcAft>
              <a:buNone/>
            </a:pPr>
            <a:r>
              <a:rPr lang="en-US" sz="1500" dirty="0" smtClean="0">
                <a:latin typeface="Eras Light ITC" pitchFamily="34" charset="0"/>
              </a:rPr>
              <a:t>	</a:t>
            </a:r>
            <a:r>
              <a:rPr lang="en-US" sz="1600" dirty="0" smtClean="0">
                <a:latin typeface="Eras Light ITC" pitchFamily="34" charset="0"/>
              </a:rPr>
              <a:t>“By emphasizing where and how texts and their writers are </a:t>
            </a:r>
            <a:r>
              <a:rPr lang="en-US" sz="1600" i="1" dirty="0" smtClean="0">
                <a:latin typeface="Eras Light ITC" pitchFamily="34" charset="0"/>
              </a:rPr>
              <a:t>located </a:t>
            </a:r>
            <a:r>
              <a:rPr lang="en-US" sz="1600" dirty="0" smtClean="0">
                <a:latin typeface="Eras Light ITC" pitchFamily="34" charset="0"/>
              </a:rPr>
              <a:t>– their intersections with others and the places they diverge, how they occupy positions and move in the betweens – we can retain the spatial metaphors of </a:t>
            </a:r>
            <a:r>
              <a:rPr lang="en-US" sz="1600" i="1" dirty="0" smtClean="0">
                <a:latin typeface="Eras Light ITC" pitchFamily="34" charset="0"/>
              </a:rPr>
              <a:t>ethos </a:t>
            </a:r>
            <a:r>
              <a:rPr lang="en-US" sz="1600" dirty="0" smtClean="0">
                <a:latin typeface="Eras Light ITC" pitchFamily="34" charset="0"/>
              </a:rPr>
              <a:t>without limiting it to arenas of spoken discourse and without assuming that those gathering places are harmonious or conflict-free” (Reynolds 333, emphasis in original).</a:t>
            </a:r>
          </a:p>
          <a:p>
            <a:pPr>
              <a:spcAft>
                <a:spcPts val="600"/>
              </a:spcAft>
              <a:buNone/>
            </a:pPr>
            <a:r>
              <a:rPr lang="en-US" sz="1600" dirty="0" smtClean="0">
                <a:latin typeface="Eras Light ITC" pitchFamily="34" charset="0"/>
              </a:rPr>
              <a:t>	“[W]e need a broader definition of rhetoric [b]</a:t>
            </a:r>
            <a:r>
              <a:rPr lang="en-US" sz="1600" dirty="0" err="1" smtClean="0">
                <a:latin typeface="Eras Light ITC" pitchFamily="34" charset="0"/>
              </a:rPr>
              <a:t>ecause</a:t>
            </a:r>
            <a:r>
              <a:rPr lang="en-US" sz="1600" dirty="0" smtClean="0">
                <a:latin typeface="Eras Light ITC" pitchFamily="34" charset="0"/>
              </a:rPr>
              <a:t> women were often denied rhetorical education in the  men’s tradition, and because they did not have the rights to preach, to make political speeches, or to defend themselves in law courts, women’s rhetoric doesn’t fit the public speaking model. Many women theorists do not even treat argument or persuasion. But some do” (</a:t>
            </a:r>
            <a:r>
              <a:rPr lang="en-US" sz="1600" dirty="0" err="1" smtClean="0">
                <a:latin typeface="Eras Light ITC" pitchFamily="34" charset="0"/>
              </a:rPr>
              <a:t>Donawerth</a:t>
            </a:r>
            <a:r>
              <a:rPr lang="en-US" sz="1600" dirty="0" smtClean="0">
                <a:latin typeface="Eras Light ITC" pitchFamily="34" charset="0"/>
              </a:rPr>
              <a:t> xv).</a:t>
            </a:r>
          </a:p>
          <a:p>
            <a:pPr>
              <a:spcAft>
                <a:spcPts val="600"/>
              </a:spcAft>
              <a:buNone/>
            </a:pPr>
            <a:r>
              <a:rPr lang="en-US" sz="1900" dirty="0" smtClean="0"/>
              <a:t>Broader definitions of rhetoric</a:t>
            </a:r>
          </a:p>
          <a:p>
            <a:pPr lvl="1">
              <a:buFontTx/>
              <a:buChar char="-"/>
            </a:pPr>
            <a:r>
              <a:rPr lang="en-US" sz="1700" dirty="0" smtClean="0"/>
              <a:t>conversational rhetoric (</a:t>
            </a:r>
            <a:r>
              <a:rPr lang="en-US" sz="1700" dirty="0" err="1" smtClean="0"/>
              <a:t>Donawerth</a:t>
            </a:r>
            <a:r>
              <a:rPr lang="en-US" sz="1700" dirty="0" smtClean="0"/>
              <a:t>)</a:t>
            </a:r>
          </a:p>
          <a:p>
            <a:pPr lvl="1">
              <a:buFontTx/>
              <a:buChar char="-"/>
            </a:pPr>
            <a:r>
              <a:rPr lang="en-US" sz="1700" dirty="0" smtClean="0"/>
              <a:t>Invitational rhetoric (Foss and Griffin)</a:t>
            </a:r>
          </a:p>
          <a:p>
            <a:pPr>
              <a:spcAft>
                <a:spcPts val="600"/>
              </a:spcAft>
              <a:buNone/>
            </a:pPr>
            <a:r>
              <a:rPr lang="en-US" sz="1900" dirty="0" smtClean="0"/>
              <a:t>Goals</a:t>
            </a:r>
          </a:p>
          <a:p>
            <a:pPr lvl="1">
              <a:buFontTx/>
              <a:buChar char="-"/>
            </a:pPr>
            <a:r>
              <a:rPr lang="en-US" sz="1700" dirty="0" smtClean="0"/>
              <a:t>recognizing the boundaries, limits, and theoretical scope of </a:t>
            </a:r>
            <a:r>
              <a:rPr lang="en-US" sz="1700" i="1" dirty="0" smtClean="0"/>
              <a:t>all </a:t>
            </a:r>
            <a:r>
              <a:rPr lang="en-US" sz="1700" dirty="0" smtClean="0"/>
              <a:t>rhetorical theories</a:t>
            </a:r>
          </a:p>
          <a:p>
            <a:pPr lvl="1">
              <a:buFontTx/>
              <a:buChar char="-"/>
            </a:pPr>
            <a:r>
              <a:rPr lang="en-US" sz="1700" dirty="0" smtClean="0"/>
              <a:t>“A rhetorical theory’s worth is its capacity to render rhetorical practices understandable” (Blair </a:t>
            </a:r>
            <a:r>
              <a:rPr lang="en-US" sz="1700" dirty="0" err="1" smtClean="0"/>
              <a:t>qtd</a:t>
            </a:r>
            <a:r>
              <a:rPr lang="en-US" sz="1700" dirty="0" smtClean="0"/>
              <a:t>. in </a:t>
            </a:r>
            <a:r>
              <a:rPr lang="en-US" sz="1700" dirty="0" err="1" smtClean="0"/>
              <a:t>Donawerth</a:t>
            </a:r>
            <a:r>
              <a:rPr lang="en-US" sz="1700" dirty="0" smtClean="0"/>
              <a:t> xix)</a:t>
            </a:r>
            <a:endParaRPr lang="en-US" sz="1700" dirty="0">
              <a:latin typeface="Eras Light ITC" pitchFamily="34" charset="0"/>
            </a:endParaRPr>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6" name="TextBox 5"/>
          <p:cNvSpPr txBox="1"/>
          <p:nvPr/>
        </p:nvSpPr>
        <p:spPr>
          <a:xfrm>
            <a:off x="8077200" y="0"/>
            <a:ext cx="1066800" cy="369332"/>
          </a:xfrm>
          <a:prstGeom prst="rect">
            <a:avLst/>
          </a:prstGeom>
          <a:noFill/>
        </p:spPr>
        <p:txBody>
          <a:bodyPr wrap="square" rtlCol="0">
            <a:spAutoFit/>
          </a:bodyPr>
          <a:lstStyle/>
          <a:p>
            <a:r>
              <a:rPr lang="en-US" dirty="0" smtClean="0"/>
              <a:t>11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00" dirty="0" smtClean="0">
                <a:solidFill>
                  <a:schemeClr val="accent4">
                    <a:lumMod val="75000"/>
                  </a:schemeClr>
                </a:solidFill>
                <a:latin typeface="Eras Medium ITC" pitchFamily="34" charset="0"/>
              </a:rPr>
              <a:t>Rhetoric/Writing &amp;Feminism</a:t>
            </a:r>
            <a:endParaRPr lang="en-US"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3505200"/>
          </a:xfrm>
        </p:spPr>
        <p:txBody>
          <a:bodyPr>
            <a:normAutofit/>
          </a:bodyPr>
          <a:lstStyle/>
          <a:p>
            <a:pPr>
              <a:spcAft>
                <a:spcPts val="600"/>
              </a:spcAft>
              <a:buNone/>
            </a:pPr>
            <a:r>
              <a:rPr lang="en-US" dirty="0" smtClean="0"/>
              <a:t>Essentialism and/or Constructivism:</a:t>
            </a:r>
          </a:p>
          <a:p>
            <a:pPr>
              <a:spcAft>
                <a:spcPts val="1000"/>
              </a:spcAft>
              <a:buNone/>
            </a:pPr>
            <a:r>
              <a:rPr lang="en-US" sz="1800" dirty="0" smtClean="0">
                <a:latin typeface="Eras Light ITC" pitchFamily="34" charset="0"/>
              </a:rPr>
              <a:t>	“It is difficult to separate the history of women’s rhetorics from the history of the struggle for women’s rights because the desire/demand for rights so often becomes the impetus for writing” (Ritchie and Ronald xxii)</a:t>
            </a:r>
          </a:p>
          <a:p>
            <a:pPr>
              <a:spcAft>
                <a:spcPts val="600"/>
              </a:spcAft>
              <a:buNone/>
            </a:pPr>
            <a:r>
              <a:rPr lang="en-US" sz="1800" dirty="0" smtClean="0">
                <a:latin typeface="Eras Light ITC" pitchFamily="34" charset="0"/>
              </a:rPr>
              <a:t>	“The essentialist position leaves women trapped in a separate, idealistic, but ultimately powerless position as ‘other’; the constructivist position leaves women in an eternally fluid position of indeterminacy or in a position of negativity, constantly rejecting and deconstructing but also risking invisibility and the possibility for action and change” (Ritchie 85).</a:t>
            </a:r>
          </a:p>
          <a:p>
            <a:pPr>
              <a:spcAft>
                <a:spcPts val="600"/>
              </a:spcAft>
              <a:buNone/>
            </a:pPr>
            <a:r>
              <a:rPr lang="en-US" sz="1800" dirty="0" smtClean="0">
                <a:latin typeface="Eras Light ITC" pitchFamily="34" charset="0"/>
              </a:rPr>
              <a:t>	</a:t>
            </a:r>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2438400" y="4953000"/>
            <a:ext cx="2971800" cy="1708160"/>
          </a:xfrm>
          <a:prstGeom prst="rect">
            <a:avLst/>
          </a:prstGeom>
          <a:solidFill>
            <a:schemeClr val="tx1">
              <a:alpha val="10000"/>
            </a:schemeClr>
          </a:solidFill>
          <a:ln w="6350">
            <a:noFill/>
          </a:ln>
        </p:spPr>
        <p:txBody>
          <a:bodyPr wrap="square" rtlCol="0">
            <a:spAutoFit/>
          </a:bodyPr>
          <a:lstStyle/>
          <a:p>
            <a:r>
              <a:rPr lang="en-US" sz="1500" dirty="0" smtClean="0">
                <a:solidFill>
                  <a:schemeClr val="accent4">
                    <a:lumMod val="75000"/>
                  </a:schemeClr>
                </a:solidFill>
                <a:latin typeface="Eras Medium ITC" pitchFamily="34" charset="0"/>
              </a:rPr>
              <a:t>Essentialism: </a:t>
            </a:r>
          </a:p>
          <a:p>
            <a:r>
              <a:rPr lang="en-US" sz="1500" dirty="0" smtClean="0">
                <a:solidFill>
                  <a:schemeClr val="accent4">
                    <a:lumMod val="75000"/>
                  </a:schemeClr>
                </a:solidFill>
                <a:latin typeface="Eras Medium ITC" pitchFamily="34" charset="0"/>
              </a:rPr>
              <a:t>“most commonly understood as a belief in the real, true essence of things, the invariable and fixed properties which define the ‘</a:t>
            </a:r>
            <a:r>
              <a:rPr lang="en-US" sz="1500" dirty="0" err="1" smtClean="0">
                <a:solidFill>
                  <a:schemeClr val="accent4">
                    <a:lumMod val="75000"/>
                  </a:schemeClr>
                </a:solidFill>
                <a:latin typeface="Eras Medium ITC" pitchFamily="34" charset="0"/>
              </a:rPr>
              <a:t>whatness</a:t>
            </a:r>
            <a:r>
              <a:rPr lang="en-US" sz="1500" dirty="0" smtClean="0">
                <a:solidFill>
                  <a:schemeClr val="accent4">
                    <a:lumMod val="75000"/>
                  </a:schemeClr>
                </a:solidFill>
                <a:latin typeface="Eras Medium ITC" pitchFamily="34" charset="0"/>
              </a:rPr>
              <a:t>’ of a given entity”</a:t>
            </a:r>
          </a:p>
          <a:p>
            <a:pPr algn="r"/>
            <a:r>
              <a:rPr lang="en-US" sz="1500" dirty="0" smtClean="0">
                <a:solidFill>
                  <a:schemeClr val="accent4">
                    <a:lumMod val="75000"/>
                  </a:schemeClr>
                </a:solidFill>
                <a:latin typeface="Eras Medium ITC" pitchFamily="34" charset="0"/>
              </a:rPr>
              <a:t>(Fuss xi) </a:t>
            </a:r>
            <a:endParaRPr lang="en-US" sz="1500" dirty="0">
              <a:solidFill>
                <a:schemeClr val="accent4">
                  <a:lumMod val="75000"/>
                </a:schemeClr>
              </a:solidFill>
              <a:latin typeface="Eras Medium ITC" pitchFamily="34" charset="0"/>
            </a:endParaRPr>
          </a:p>
        </p:txBody>
      </p:sp>
      <p:sp>
        <p:nvSpPr>
          <p:cNvPr id="10" name="TextBox 9"/>
          <p:cNvSpPr txBox="1"/>
          <p:nvPr/>
        </p:nvSpPr>
        <p:spPr>
          <a:xfrm>
            <a:off x="5638800" y="4953000"/>
            <a:ext cx="3200400" cy="1708160"/>
          </a:xfrm>
          <a:prstGeom prst="rect">
            <a:avLst/>
          </a:prstGeom>
          <a:solidFill>
            <a:schemeClr val="tx1">
              <a:alpha val="10000"/>
            </a:schemeClr>
          </a:solidFill>
          <a:ln w="6350">
            <a:noFill/>
          </a:ln>
        </p:spPr>
        <p:txBody>
          <a:bodyPr wrap="square" rtlCol="0">
            <a:spAutoFit/>
          </a:bodyPr>
          <a:lstStyle/>
          <a:p>
            <a:r>
              <a:rPr lang="en-US" sz="1500" dirty="0" err="1" smtClean="0">
                <a:solidFill>
                  <a:schemeClr val="accent4">
                    <a:lumMod val="75000"/>
                  </a:schemeClr>
                </a:solidFill>
                <a:latin typeface="Eras Medium ITC" pitchFamily="34" charset="0"/>
              </a:rPr>
              <a:t>Intersectionality</a:t>
            </a:r>
            <a:r>
              <a:rPr lang="en-US" sz="1500" dirty="0" smtClean="0">
                <a:solidFill>
                  <a:schemeClr val="accent4">
                    <a:lumMod val="75000"/>
                  </a:schemeClr>
                </a:solidFill>
                <a:latin typeface="Eras Medium ITC" pitchFamily="34" charset="0"/>
              </a:rPr>
              <a:t>: </a:t>
            </a:r>
          </a:p>
          <a:p>
            <a:r>
              <a:rPr lang="en-US" sz="1500" dirty="0" smtClean="0">
                <a:solidFill>
                  <a:schemeClr val="accent4">
                    <a:lumMod val="75000"/>
                  </a:schemeClr>
                </a:solidFill>
                <a:latin typeface="Eras Medium ITC" pitchFamily="34" charset="0"/>
              </a:rPr>
              <a:t>“Each of us in the world sits at the intersection of many categories.”</a:t>
            </a:r>
          </a:p>
          <a:p>
            <a:r>
              <a:rPr lang="en-US" sz="1500" dirty="0" smtClean="0">
                <a:solidFill>
                  <a:schemeClr val="accent4">
                    <a:lumMod val="75000"/>
                  </a:schemeClr>
                </a:solidFill>
                <a:latin typeface="Eras Medium ITC" pitchFamily="34" charset="0"/>
              </a:rPr>
              <a:t>“[O]</a:t>
            </a:r>
            <a:r>
              <a:rPr lang="en-US" sz="1500" dirty="0" err="1" smtClean="0">
                <a:solidFill>
                  <a:schemeClr val="accent4">
                    <a:lumMod val="75000"/>
                  </a:schemeClr>
                </a:solidFill>
                <a:latin typeface="Eras Medium ITC" pitchFamily="34" charset="0"/>
              </a:rPr>
              <a:t>ppressions</a:t>
            </a:r>
            <a:r>
              <a:rPr lang="en-US" sz="1500" dirty="0" smtClean="0">
                <a:solidFill>
                  <a:schemeClr val="accent4">
                    <a:lumMod val="75000"/>
                  </a:schemeClr>
                </a:solidFill>
                <a:latin typeface="Eras Medium ITC" pitchFamily="34" charset="0"/>
              </a:rPr>
              <a:t> cannot be dismantled separately because they mutually reinforce each other.”</a:t>
            </a:r>
          </a:p>
          <a:p>
            <a:pPr algn="r"/>
            <a:r>
              <a:rPr lang="en-US" sz="1500" dirty="0" err="1" smtClean="0">
                <a:solidFill>
                  <a:schemeClr val="accent4">
                    <a:lumMod val="75000"/>
                  </a:schemeClr>
                </a:solidFill>
                <a:latin typeface="Eras Medium ITC" pitchFamily="34" charset="0"/>
              </a:rPr>
              <a:t>Grillo</a:t>
            </a:r>
            <a:r>
              <a:rPr lang="en-US" sz="1500" dirty="0" smtClean="0">
                <a:solidFill>
                  <a:schemeClr val="accent4">
                    <a:lumMod val="75000"/>
                  </a:schemeClr>
                </a:solidFill>
                <a:latin typeface="Eras Medium ITC" pitchFamily="34" charset="0"/>
              </a:rPr>
              <a:t> (30, 36) </a:t>
            </a:r>
            <a:endParaRPr lang="en-US" sz="1500" dirty="0">
              <a:solidFill>
                <a:schemeClr val="accent4">
                  <a:lumMod val="75000"/>
                </a:schemeClr>
              </a:solidFill>
              <a:latin typeface="Eras Medium ITC" pitchFamily="34" charset="0"/>
            </a:endParaRPr>
          </a:p>
        </p:txBody>
      </p:sp>
      <p:pic>
        <p:nvPicPr>
          <p:cNvPr id="22530" name="Picture 2" descr="http://img2.imagesbn.com/images/102410000/102415589.jpg"/>
          <p:cNvPicPr>
            <a:picLocks noChangeAspect="1" noChangeArrowheads="1"/>
          </p:cNvPicPr>
          <p:nvPr/>
        </p:nvPicPr>
        <p:blipFill>
          <a:blip r:embed="rId3" cstate="print"/>
          <a:srcRect/>
          <a:stretch>
            <a:fillRect/>
          </a:stretch>
        </p:blipFill>
        <p:spPr bwMode="auto">
          <a:xfrm>
            <a:off x="914400" y="4909818"/>
            <a:ext cx="1121466" cy="1719582"/>
          </a:xfrm>
          <a:prstGeom prst="rect">
            <a:avLst/>
          </a:prstGeom>
          <a:noFill/>
        </p:spPr>
      </p:pic>
      <p:sp>
        <p:nvSpPr>
          <p:cNvPr id="12" name="TextBox 11"/>
          <p:cNvSpPr txBox="1"/>
          <p:nvPr/>
        </p:nvSpPr>
        <p:spPr>
          <a:xfrm>
            <a:off x="8077200" y="0"/>
            <a:ext cx="1066800" cy="369332"/>
          </a:xfrm>
          <a:prstGeom prst="rect">
            <a:avLst/>
          </a:prstGeom>
          <a:noFill/>
        </p:spPr>
        <p:txBody>
          <a:bodyPr wrap="square" rtlCol="0">
            <a:spAutoFit/>
          </a:bodyPr>
          <a:lstStyle/>
          <a:p>
            <a:r>
              <a:rPr lang="en-US" dirty="0" smtClean="0"/>
              <a:t>12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00" dirty="0" smtClean="0">
                <a:solidFill>
                  <a:schemeClr val="accent4">
                    <a:lumMod val="75000"/>
                  </a:schemeClr>
                </a:solidFill>
                <a:latin typeface="Eras Medium ITC" pitchFamily="34" charset="0"/>
              </a:rPr>
              <a:t>Computers &amp; Writing</a:t>
            </a:r>
            <a:endParaRPr lang="en-US"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4953000"/>
          </a:xfrm>
        </p:spPr>
        <p:txBody>
          <a:bodyPr>
            <a:normAutofit/>
          </a:bodyPr>
          <a:lstStyle/>
          <a:p>
            <a:pPr>
              <a:spcAft>
                <a:spcPts val="600"/>
              </a:spcAft>
              <a:buNone/>
            </a:pPr>
            <a:r>
              <a:rPr lang="en-US" dirty="0" smtClean="0"/>
              <a:t>Essentialism/Constructivism Continuum:</a:t>
            </a:r>
          </a:p>
          <a:p>
            <a:pPr>
              <a:spcAft>
                <a:spcPts val="600"/>
              </a:spcAft>
              <a:buNone/>
            </a:pPr>
            <a:r>
              <a:rPr lang="en-US" sz="1800" dirty="0" smtClean="0">
                <a:latin typeface="Eras Light ITC" pitchFamily="34" charset="0"/>
              </a:rPr>
              <a:t>	“Both [Takayoshi, </a:t>
            </a:r>
            <a:r>
              <a:rPr lang="en-US" sz="1800" dirty="0" err="1" smtClean="0">
                <a:latin typeface="Eras Light ITC" pitchFamily="34" charset="0"/>
              </a:rPr>
              <a:t>Huot</a:t>
            </a:r>
            <a:r>
              <a:rPr lang="en-US" sz="1800" dirty="0" smtClean="0">
                <a:latin typeface="Eras Light ITC" pitchFamily="34" charset="0"/>
              </a:rPr>
              <a:t>, and </a:t>
            </a:r>
            <a:r>
              <a:rPr lang="en-US" sz="1800" dirty="0" err="1" smtClean="0">
                <a:latin typeface="Eras Light ITC" pitchFamily="34" charset="0"/>
              </a:rPr>
              <a:t>Huot</a:t>
            </a:r>
            <a:r>
              <a:rPr lang="en-US" sz="1800" dirty="0" smtClean="0">
                <a:latin typeface="Eras Light ITC" pitchFamily="34" charset="0"/>
              </a:rPr>
              <a:t> &amp; Haas, </a:t>
            </a:r>
            <a:r>
              <a:rPr lang="en-US" sz="1800" dirty="0" err="1" smtClean="0">
                <a:latin typeface="Eras Light ITC" pitchFamily="34" charset="0"/>
              </a:rPr>
              <a:t>Tulley</a:t>
            </a:r>
            <a:r>
              <a:rPr lang="en-US" sz="1800" dirty="0" smtClean="0">
                <a:latin typeface="Eras Light ITC" pitchFamily="34" charset="0"/>
              </a:rPr>
              <a:t>, and Blair’s articles] refer to teenage girls in ways that universalize them” (Skeen 211)</a:t>
            </a:r>
          </a:p>
          <a:p>
            <a:pPr>
              <a:spcAft>
                <a:spcPts val="600"/>
              </a:spcAft>
              <a:buNone/>
            </a:pPr>
            <a:endParaRPr lang="en-US" sz="1800" dirty="0" smtClean="0">
              <a:latin typeface="Eras Light ITC" pitchFamily="34" charset="0"/>
            </a:endParaRPr>
          </a:p>
          <a:p>
            <a:pPr>
              <a:spcAft>
                <a:spcPts val="600"/>
              </a:spcAft>
              <a:buNone/>
            </a:pPr>
            <a:r>
              <a:rPr lang="en-US" sz="1800" dirty="0" smtClean="0">
                <a:latin typeface="Eras Light ITC" pitchFamily="34" charset="0"/>
              </a:rPr>
              <a:t>	“I would encourage a materialist approach, one that bridges the gap between constructivist approaches by questioning both the ways in which political, material, and social conditions impact women as a class of individuals and the extent to which inequities can and should be transformed through feminist action in classrooms and communities” (Blair “Response”131).</a:t>
            </a:r>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TextBox 7"/>
          <p:cNvSpPr txBox="1"/>
          <p:nvPr/>
        </p:nvSpPr>
        <p:spPr>
          <a:xfrm>
            <a:off x="8077200" y="0"/>
            <a:ext cx="1066800" cy="369332"/>
          </a:xfrm>
          <a:prstGeom prst="rect">
            <a:avLst/>
          </a:prstGeom>
          <a:noFill/>
        </p:spPr>
        <p:txBody>
          <a:bodyPr wrap="square" rtlCol="0">
            <a:spAutoFit/>
          </a:bodyPr>
          <a:lstStyle/>
          <a:p>
            <a:r>
              <a:rPr lang="en-US" dirty="0" smtClean="0"/>
              <a:t>13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00" dirty="0" smtClean="0">
                <a:solidFill>
                  <a:schemeClr val="accent4">
                    <a:lumMod val="75000"/>
                  </a:schemeClr>
                </a:solidFill>
                <a:latin typeface="Eras Medium ITC" pitchFamily="34" charset="0"/>
              </a:rPr>
              <a:t>Computers &amp; Writing</a:t>
            </a:r>
            <a:endParaRPr lang="en-US"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spcAft>
                <a:spcPts val="600"/>
              </a:spcAft>
              <a:buNone/>
            </a:pPr>
            <a:r>
              <a:rPr lang="en-US" sz="2400" dirty="0" smtClean="0"/>
              <a:t>Technology is not neutral, is not inherently feminist, is embedded in existing social structures </a:t>
            </a:r>
          </a:p>
          <a:p>
            <a:pPr>
              <a:spcAft>
                <a:spcPts val="600"/>
              </a:spcAft>
              <a:buNone/>
            </a:pPr>
            <a:r>
              <a:rPr lang="en-US" sz="1800" dirty="0" smtClean="0">
                <a:latin typeface="Eras Light ITC" pitchFamily="34" charset="0"/>
              </a:rPr>
              <a:t>	“As with any technology, blogging is not neutral, but a part of a network of social, political, cultural, and material forces” (Jack 329)</a:t>
            </a:r>
          </a:p>
          <a:p>
            <a:pPr>
              <a:spcAft>
                <a:spcPts val="600"/>
              </a:spcAft>
              <a:buNone/>
            </a:pPr>
            <a:r>
              <a:rPr lang="en-US" sz="1800" dirty="0" smtClean="0">
                <a:latin typeface="Eras Light ITC" pitchFamily="34" charset="0"/>
              </a:rPr>
              <a:t>	“all technologies are reproductive technologies “(Hocks 107)</a:t>
            </a:r>
          </a:p>
          <a:p>
            <a:pPr>
              <a:spcAft>
                <a:spcPts val="600"/>
              </a:spcAft>
              <a:buNone/>
            </a:pPr>
            <a:r>
              <a:rPr lang="en-US" sz="1800" dirty="0" smtClean="0">
                <a:latin typeface="Eras Light ITC" pitchFamily="34" charset="0"/>
              </a:rPr>
              <a:t>	“although hypertext can highlight the interactivity of multiple positions, it cannot in itself create an awareness of those positions” (</a:t>
            </a:r>
            <a:r>
              <a:rPr lang="en-US" sz="1800" dirty="0" err="1" smtClean="0">
                <a:latin typeface="Eras Light ITC" pitchFamily="34" charset="0"/>
              </a:rPr>
              <a:t>LeCourt</a:t>
            </a:r>
            <a:r>
              <a:rPr lang="en-US" sz="1800" dirty="0" smtClean="0">
                <a:latin typeface="Eras Light ITC" pitchFamily="34" charset="0"/>
              </a:rPr>
              <a:t> and Barnes 69)</a:t>
            </a:r>
          </a:p>
          <a:p>
            <a:pPr>
              <a:spcAft>
                <a:spcPts val="600"/>
              </a:spcAft>
              <a:buNone/>
            </a:pPr>
            <a:r>
              <a:rPr lang="en-US" sz="2400" dirty="0" smtClean="0"/>
              <a:t>Disrupting either/ors</a:t>
            </a:r>
          </a:p>
          <a:p>
            <a:pPr lvl="1">
              <a:spcAft>
                <a:spcPts val="600"/>
              </a:spcAft>
              <a:buNone/>
            </a:pPr>
            <a:r>
              <a:rPr lang="en-US" sz="1800" dirty="0" smtClean="0">
                <a:latin typeface="Eras Light ITC" pitchFamily="34" charset="0"/>
              </a:rPr>
              <a:t>Women are not </a:t>
            </a:r>
            <a:r>
              <a:rPr lang="en-US" sz="1800" u="sng" dirty="0" smtClean="0">
                <a:latin typeface="Eras Light ITC" pitchFamily="34" charset="0"/>
              </a:rPr>
              <a:t>either</a:t>
            </a:r>
            <a:r>
              <a:rPr lang="en-US" sz="1800" dirty="0" smtClean="0">
                <a:latin typeface="Eras Light ITC" pitchFamily="34" charset="0"/>
              </a:rPr>
              <a:t> victims </a:t>
            </a:r>
            <a:r>
              <a:rPr lang="en-US" sz="1800" u="sng" dirty="0" smtClean="0">
                <a:latin typeface="Eras Light ITC" pitchFamily="34" charset="0"/>
              </a:rPr>
              <a:t>or</a:t>
            </a:r>
            <a:r>
              <a:rPr lang="en-US" sz="1800" dirty="0" smtClean="0">
                <a:latin typeface="Eras Light ITC" pitchFamily="34" charset="0"/>
              </a:rPr>
              <a:t> passive participants (</a:t>
            </a:r>
            <a:r>
              <a:rPr lang="en-US" sz="1800" dirty="0" err="1" smtClean="0">
                <a:latin typeface="Eras Light ITC" pitchFamily="34" charset="0"/>
              </a:rPr>
              <a:t>Gerrard</a:t>
            </a:r>
            <a:r>
              <a:rPr lang="en-US" sz="1800" dirty="0" smtClean="0">
                <a:latin typeface="Eras Light ITC" pitchFamily="34" charset="0"/>
              </a:rPr>
              <a:t>)</a:t>
            </a:r>
          </a:p>
          <a:p>
            <a:pPr lvl="1">
              <a:spcAft>
                <a:spcPts val="600"/>
              </a:spcAft>
              <a:buNone/>
            </a:pPr>
            <a:r>
              <a:rPr lang="en-US" sz="1800" dirty="0" smtClean="0">
                <a:latin typeface="Eras Light ITC" pitchFamily="34" charset="0"/>
              </a:rPr>
              <a:t>Technology is not </a:t>
            </a:r>
            <a:r>
              <a:rPr lang="en-US" sz="1800" u="sng" dirty="0" smtClean="0">
                <a:latin typeface="Eras Light ITC" pitchFamily="34" charset="0"/>
              </a:rPr>
              <a:t>either</a:t>
            </a:r>
            <a:r>
              <a:rPr lang="en-US" sz="1800" dirty="0" smtClean="0">
                <a:latin typeface="Eras Light ITC" pitchFamily="34" charset="0"/>
              </a:rPr>
              <a:t> oppressive </a:t>
            </a:r>
            <a:r>
              <a:rPr lang="en-US" sz="1800" u="sng" dirty="0" smtClean="0">
                <a:latin typeface="Eras Light ITC" pitchFamily="34" charset="0"/>
              </a:rPr>
              <a:t>or</a:t>
            </a:r>
            <a:r>
              <a:rPr lang="en-US" sz="1800" dirty="0" smtClean="0">
                <a:latin typeface="Eras Light ITC" pitchFamily="34" charset="0"/>
              </a:rPr>
              <a:t> empowering (</a:t>
            </a:r>
            <a:r>
              <a:rPr lang="en-US" sz="1800" dirty="0" err="1" smtClean="0">
                <a:latin typeface="Eras Light ITC" pitchFamily="34" charset="0"/>
              </a:rPr>
              <a:t>Selfe</a:t>
            </a:r>
            <a:r>
              <a:rPr lang="en-US" sz="1800" dirty="0" smtClean="0">
                <a:latin typeface="Eras Light ITC" pitchFamily="34" charset="0"/>
              </a:rPr>
              <a:t> and </a:t>
            </a:r>
            <a:r>
              <a:rPr lang="en-US" sz="1800" dirty="0" err="1" smtClean="0">
                <a:latin typeface="Eras Light ITC" pitchFamily="34" charset="0"/>
              </a:rPr>
              <a:t>Hawisher</a:t>
            </a:r>
            <a:r>
              <a:rPr lang="en-US" sz="1800" dirty="0" smtClean="0">
                <a:latin typeface="Eras Light ITC" pitchFamily="34" charset="0"/>
              </a:rPr>
              <a:t>)</a:t>
            </a:r>
          </a:p>
          <a:p>
            <a:pPr>
              <a:spcAft>
                <a:spcPts val="600"/>
              </a:spcAft>
              <a:buNone/>
            </a:pPr>
            <a:r>
              <a:rPr lang="en-US" sz="2400" dirty="0" smtClean="0"/>
              <a:t>Who speaks, who is silenced; embodiment</a:t>
            </a:r>
          </a:p>
          <a:p>
            <a:pPr>
              <a:spcAft>
                <a:spcPts val="600"/>
              </a:spcAft>
              <a:buNone/>
            </a:pPr>
            <a:r>
              <a:rPr lang="en-US" sz="2400" dirty="0" smtClean="0"/>
              <a:t>	</a:t>
            </a:r>
            <a:r>
              <a:rPr lang="en-US" sz="1800" dirty="0" smtClean="0">
                <a:latin typeface="Eras Light ITC" pitchFamily="34" charset="0"/>
              </a:rPr>
              <a:t>“The perpetuation of this disembodied rhetoric of technology has…hindered discussions of the ways that technology has been designed and continues to function as a tool for the maintenance of exclusionary and oppressive cultural practices despite an individual or group’s </a:t>
            </a:r>
            <a:r>
              <a:rPr lang="en-US" sz="1800" dirty="0" err="1" smtClean="0">
                <a:latin typeface="Eras Light ITC" pitchFamily="34" charset="0"/>
              </a:rPr>
              <a:t>liberatory</a:t>
            </a:r>
            <a:r>
              <a:rPr lang="en-US" sz="1800" dirty="0" smtClean="0">
                <a:latin typeface="Eras Light ITC" pitchFamily="34" charset="0"/>
              </a:rPr>
              <a:t> aims” (Addison and </a:t>
            </a:r>
            <a:r>
              <a:rPr lang="en-US" sz="1800" dirty="0" err="1" smtClean="0">
                <a:latin typeface="Eras Light ITC" pitchFamily="34" charset="0"/>
              </a:rPr>
              <a:t>Hilligoss</a:t>
            </a:r>
            <a:r>
              <a:rPr lang="en-US" sz="1800" dirty="0" smtClean="0">
                <a:latin typeface="Eras Light ITC" pitchFamily="34" charset="0"/>
              </a:rPr>
              <a:t> 22)</a:t>
            </a:r>
            <a:endParaRPr lang="en-US" sz="2400" dirty="0" smtClean="0"/>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positioning my project</a:t>
            </a:r>
            <a:endParaRPr lang="en-US" dirty="0">
              <a:solidFill>
                <a:schemeClr val="accent4">
                  <a:lumMod val="75000"/>
                </a:schemeClr>
              </a:solidFill>
              <a:latin typeface="Eras Medium ITC" pitchFamily="34" charset="0"/>
            </a:endParaRPr>
          </a:p>
        </p:txBody>
      </p:sp>
      <p:cxnSp>
        <p:nvCxnSpPr>
          <p:cNvPr id="5" name="Straight Connector 4"/>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8077200" y="0"/>
            <a:ext cx="1066800" cy="369332"/>
          </a:xfrm>
          <a:prstGeom prst="rect">
            <a:avLst/>
          </a:prstGeom>
          <a:noFill/>
        </p:spPr>
        <p:txBody>
          <a:bodyPr wrap="square" rtlCol="0">
            <a:spAutoFit/>
          </a:bodyPr>
          <a:lstStyle/>
          <a:p>
            <a:r>
              <a:rPr lang="en-US" dirty="0" smtClean="0"/>
              <a:t>14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Research Questions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5105400"/>
          </a:xfrm>
        </p:spPr>
        <p:txBody>
          <a:bodyPr>
            <a:normAutofit fontScale="62500" lnSpcReduction="20000"/>
          </a:bodyPr>
          <a:lstStyle/>
          <a:p>
            <a:pPr marL="514350" indent="-514350">
              <a:spcAft>
                <a:spcPts val="600"/>
              </a:spcAft>
              <a:buAutoNum type="arabicPeriod"/>
            </a:pPr>
            <a:r>
              <a:rPr lang="en-US" dirty="0" smtClean="0"/>
              <a:t>What is the range of literate activity that occurs on Feministing?</a:t>
            </a:r>
          </a:p>
          <a:p>
            <a:pPr marL="514350" indent="-514350">
              <a:spcAft>
                <a:spcPts val="600"/>
              </a:spcAft>
              <a:buAutoNum type="arabicPeriod"/>
            </a:pPr>
            <a:r>
              <a:rPr lang="en-US" dirty="0" smtClean="0"/>
              <a:t>What is the exigency for this literate activity?</a:t>
            </a:r>
          </a:p>
          <a:p>
            <a:pPr marL="514350" indent="-514350">
              <a:spcAft>
                <a:spcPts val="600"/>
              </a:spcAft>
              <a:buAutoNum type="arabicPeriod"/>
            </a:pPr>
            <a:r>
              <a:rPr lang="en-US" dirty="0" smtClean="0"/>
              <a:t>Where does this literate activity seem self-sponsored, and where does it seem community-sponsored (underlying question, can the two be differentiated)?</a:t>
            </a:r>
          </a:p>
          <a:p>
            <a:pPr marL="514350" indent="-514350">
              <a:spcAft>
                <a:spcPts val="600"/>
              </a:spcAft>
              <a:buAutoNum type="arabicPeriod"/>
            </a:pPr>
            <a:r>
              <a:rPr lang="en-US" i="1" dirty="0" smtClean="0"/>
              <a:t>What</a:t>
            </a:r>
            <a:r>
              <a:rPr lang="en-US" dirty="0" smtClean="0"/>
              <a:t> aspects of this community as well as society more broadly foster and delimit contributors’ literate activity?</a:t>
            </a:r>
          </a:p>
          <a:p>
            <a:pPr marL="514350" indent="-514350">
              <a:spcAft>
                <a:spcPts val="600"/>
              </a:spcAft>
              <a:buAutoNum type="arabicPeriod"/>
            </a:pPr>
            <a:r>
              <a:rPr lang="en-US" i="1" dirty="0" smtClean="0"/>
              <a:t>How</a:t>
            </a:r>
            <a:r>
              <a:rPr lang="en-US" dirty="0" smtClean="0"/>
              <a:t> do various aspects of this community as well as society more broadly foster and delimit contributors’ literate activity?</a:t>
            </a:r>
          </a:p>
          <a:p>
            <a:pPr marL="514350" indent="-514350">
              <a:spcAft>
                <a:spcPts val="600"/>
              </a:spcAft>
              <a:buAutoNum type="arabicPeriod"/>
            </a:pPr>
            <a:r>
              <a:rPr lang="en-US" dirty="0" smtClean="0"/>
              <a:t>How do my findings complement/complicate conversations about the extracurriculum?</a:t>
            </a:r>
          </a:p>
          <a:p>
            <a:pPr marL="514350" indent="-514350">
              <a:spcAft>
                <a:spcPts val="600"/>
              </a:spcAft>
              <a:buAutoNum type="arabicPeriod"/>
            </a:pPr>
            <a:r>
              <a:rPr lang="en-US" dirty="0" smtClean="0"/>
              <a:t>How do my findings fit into feminist conversations about harnessing technology for political purposes?</a:t>
            </a:r>
          </a:p>
          <a:p>
            <a:pPr marL="514350" indent="-514350">
              <a:spcAft>
                <a:spcPts val="600"/>
              </a:spcAft>
              <a:buAutoNum type="arabicPeriod"/>
            </a:pPr>
            <a:r>
              <a:rPr lang="en-US" dirty="0" smtClean="0"/>
              <a:t>How do my findings contribute to conversations about community building as a form of feminist action? </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8" name="TextBox 7"/>
          <p:cNvSpPr txBox="1"/>
          <p:nvPr/>
        </p:nvSpPr>
        <p:spPr>
          <a:xfrm>
            <a:off x="8077200" y="0"/>
            <a:ext cx="1066800" cy="369332"/>
          </a:xfrm>
          <a:prstGeom prst="rect">
            <a:avLst/>
          </a:prstGeom>
          <a:noFill/>
        </p:spPr>
        <p:txBody>
          <a:bodyPr wrap="square" rtlCol="0">
            <a:spAutoFit/>
          </a:bodyPr>
          <a:lstStyle/>
          <a:p>
            <a:r>
              <a:rPr lang="en-US" dirty="0" smtClean="0"/>
              <a:t>15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Timeline</a:t>
            </a:r>
            <a:endParaRPr lang="en-US" sz="4600" spc="200" dirty="0">
              <a:solidFill>
                <a:schemeClr val="accent4">
                  <a:lumMod val="75000"/>
                </a:schemeClr>
              </a:solidFill>
              <a:latin typeface="Eras Medium ITC" pitchFamily="34" charset="0"/>
            </a:endParaRP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5" name="Diagram 4"/>
          <p:cNvGraphicFramePr/>
          <p:nvPr/>
        </p:nvGraphicFramePr>
        <p:xfrm>
          <a:off x="304800" y="1524000"/>
          <a:ext cx="8610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13" name="TextBox 12"/>
          <p:cNvSpPr txBox="1"/>
          <p:nvPr/>
        </p:nvSpPr>
        <p:spPr>
          <a:xfrm>
            <a:off x="8077200" y="0"/>
            <a:ext cx="1066800" cy="369332"/>
          </a:xfrm>
          <a:prstGeom prst="rect">
            <a:avLst/>
          </a:prstGeom>
          <a:noFill/>
        </p:spPr>
        <p:txBody>
          <a:bodyPr wrap="square" rtlCol="0">
            <a:spAutoFit/>
          </a:bodyPr>
          <a:lstStyle/>
          <a:p>
            <a:r>
              <a:rPr lang="en-US" dirty="0" smtClean="0"/>
              <a:t>16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Methods &amp; Methodologies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381000" y="2133600"/>
            <a:ext cx="8534400" cy="4495800"/>
          </a:xfrm>
        </p:spPr>
        <p:txBody>
          <a:bodyPr>
            <a:normAutofit fontScale="85000" lnSpcReduction="10000"/>
          </a:bodyPr>
          <a:lstStyle/>
          <a:p>
            <a:pPr>
              <a:spcAft>
                <a:spcPts val="600"/>
              </a:spcAft>
              <a:buNone/>
            </a:pPr>
            <a:r>
              <a:rPr lang="en-US" sz="2800" dirty="0" smtClean="0">
                <a:solidFill>
                  <a:schemeClr val="accent4">
                    <a:lumMod val="75000"/>
                  </a:schemeClr>
                </a:solidFill>
                <a:latin typeface="Eras Medium ITC" pitchFamily="34" charset="0"/>
              </a:rPr>
              <a:t>Ethnographically informed</a:t>
            </a:r>
          </a:p>
          <a:p>
            <a:pPr>
              <a:spcAft>
                <a:spcPts val="600"/>
              </a:spcAft>
              <a:buNone/>
            </a:pPr>
            <a:r>
              <a:rPr lang="en-US" sz="1800" dirty="0" smtClean="0">
                <a:latin typeface="Eras Light ITC" pitchFamily="34" charset="0"/>
              </a:rPr>
              <a:t>	“using ethnographic tools such as interview, time-activity charts, document content analysis, and digital sound recording, allows for ‘the use of methods and techniques usually associated with fieldwork’” (</a:t>
            </a:r>
            <a:r>
              <a:rPr lang="en-US" sz="1800" dirty="0" err="1" smtClean="0">
                <a:latin typeface="Eras Light ITC" pitchFamily="34" charset="0"/>
              </a:rPr>
              <a:t>qtd</a:t>
            </a:r>
            <a:r>
              <a:rPr lang="en-US" sz="1800" dirty="0" smtClean="0">
                <a:latin typeface="Eras Light ITC" pitchFamily="34" charset="0"/>
              </a:rPr>
              <a:t>. in Sheridan “Digging”)</a:t>
            </a:r>
          </a:p>
          <a:p>
            <a:pPr lvl="1"/>
            <a:r>
              <a:rPr lang="en-US" sz="2400" dirty="0" smtClean="0"/>
              <a:t>Survey</a:t>
            </a:r>
          </a:p>
          <a:p>
            <a:pPr lvl="1"/>
            <a:r>
              <a:rPr lang="en-US" sz="2400" dirty="0" smtClean="0"/>
              <a:t>Interviews</a:t>
            </a:r>
          </a:p>
          <a:p>
            <a:pPr lvl="1">
              <a:spcAft>
                <a:spcPts val="1000"/>
              </a:spcAft>
            </a:pPr>
            <a:r>
              <a:rPr lang="en-US" sz="2400" dirty="0" smtClean="0"/>
              <a:t>Observation/Participation </a:t>
            </a:r>
          </a:p>
          <a:p>
            <a:pPr>
              <a:spcAft>
                <a:spcPts val="600"/>
              </a:spcAft>
              <a:buNone/>
            </a:pPr>
            <a:r>
              <a:rPr lang="en-US" sz="2800" dirty="0" smtClean="0">
                <a:solidFill>
                  <a:schemeClr val="accent4">
                    <a:lumMod val="75000"/>
                  </a:schemeClr>
                </a:solidFill>
                <a:latin typeface="Eras Medium ITC" pitchFamily="34" charset="0"/>
              </a:rPr>
              <a:t>Situated, Complex Literacy Study</a:t>
            </a:r>
            <a:r>
              <a:rPr lang="en-US" sz="2800" dirty="0" smtClean="0">
                <a:solidFill>
                  <a:schemeClr val="accent4">
                    <a:lumMod val="75000"/>
                  </a:schemeClr>
                </a:solidFill>
                <a:latin typeface="Eras Light ITC" pitchFamily="34" charset="0"/>
              </a:rPr>
              <a:t> </a:t>
            </a:r>
            <a:r>
              <a:rPr lang="en-US" sz="1900" dirty="0" smtClean="0">
                <a:latin typeface="Eras Light ITC" pitchFamily="34" charset="0"/>
              </a:rPr>
              <a:t>(Sheridan-informed)</a:t>
            </a:r>
          </a:p>
          <a:p>
            <a:pPr>
              <a:spcAft>
                <a:spcPts val="600"/>
              </a:spcAft>
              <a:buNone/>
            </a:pPr>
            <a:r>
              <a:rPr lang="en-US" sz="1800" dirty="0" smtClean="0">
                <a:latin typeface="Eras Light ITC" pitchFamily="34" charset="0"/>
              </a:rPr>
              <a:t>	“I call for new methods to analyze literacy. Since literacy is inherently situated, analyses should attend to local practices and to broader socioeconomic dynamics that both make texts meaningful and authorize particular individuals to be creators of texts” (Sheridan 4) </a:t>
            </a:r>
          </a:p>
          <a:p>
            <a:pPr lvl="1"/>
            <a:r>
              <a:rPr lang="en-US" sz="2400" dirty="0" smtClean="0"/>
              <a:t>Reading about local practices (e.g., </a:t>
            </a:r>
            <a:r>
              <a:rPr lang="en-US" sz="2400" i="1" dirty="0" smtClean="0"/>
              <a:t>Feministing</a:t>
            </a:r>
            <a:r>
              <a:rPr lang="en-US" sz="2400" dirty="0" smtClean="0"/>
              <a:t>, current feminism and activism, digital communities) and broader socioeconomic dynamics (e.g., of literacy, of feminist activism, of digital communities) </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p:cNvSpPr txBox="1"/>
          <p:nvPr/>
        </p:nvSpPr>
        <p:spPr>
          <a:xfrm>
            <a:off x="457200" y="1524000"/>
            <a:ext cx="8229600" cy="338554"/>
          </a:xfrm>
          <a:prstGeom prst="rect">
            <a:avLst/>
          </a:prstGeom>
          <a:solidFill>
            <a:schemeClr val="accent4">
              <a:lumMod val="20000"/>
              <a:lumOff val="80000"/>
            </a:schemeClr>
          </a:solidFill>
        </p:spPr>
        <p:txBody>
          <a:bodyPr wrap="square" rtlCol="0">
            <a:spAutoFit/>
          </a:bodyPr>
          <a:lstStyle/>
          <a:p>
            <a:r>
              <a:rPr lang="en-US" sz="1600" dirty="0" smtClean="0">
                <a:solidFill>
                  <a:schemeClr val="accent4">
                    <a:lumMod val="75000"/>
                  </a:schemeClr>
                </a:solidFill>
                <a:latin typeface="Eras Light ITC" pitchFamily="34" charset="0"/>
              </a:rPr>
              <a:t>Method: </a:t>
            </a:r>
            <a:r>
              <a:rPr lang="en-US" sz="1600" dirty="0" smtClean="0"/>
              <a:t>“a technique for (or way of proceeding in) gathering evidence” (Harding 2)</a:t>
            </a:r>
            <a:endParaRPr lang="en-US" sz="1600" dirty="0"/>
          </a:p>
        </p:txBody>
      </p:sp>
      <p:sp>
        <p:nvSpPr>
          <p:cNvPr id="6" name="TextBox 5"/>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7" name="TextBox 6"/>
          <p:cNvSpPr txBox="1"/>
          <p:nvPr/>
        </p:nvSpPr>
        <p:spPr>
          <a:xfrm>
            <a:off x="8077200" y="0"/>
            <a:ext cx="1066800" cy="369332"/>
          </a:xfrm>
          <a:prstGeom prst="rect">
            <a:avLst/>
          </a:prstGeom>
          <a:noFill/>
        </p:spPr>
        <p:txBody>
          <a:bodyPr wrap="square" rtlCol="0">
            <a:spAutoFit/>
          </a:bodyPr>
          <a:lstStyle/>
          <a:p>
            <a:r>
              <a:rPr lang="en-US" dirty="0" smtClean="0"/>
              <a:t>17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Methods &amp; Methodologies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381000" y="2057400"/>
            <a:ext cx="8458200" cy="4648200"/>
          </a:xfrm>
        </p:spPr>
        <p:txBody>
          <a:bodyPr>
            <a:normAutofit lnSpcReduction="10000"/>
          </a:bodyPr>
          <a:lstStyle/>
          <a:p>
            <a:pPr marL="514350" indent="-514350">
              <a:spcAft>
                <a:spcPts val="600"/>
              </a:spcAft>
              <a:buNone/>
            </a:pPr>
            <a:r>
              <a:rPr lang="en-US" sz="2600" dirty="0" smtClean="0">
                <a:solidFill>
                  <a:schemeClr val="accent4">
                    <a:lumMod val="75000"/>
                  </a:schemeClr>
                </a:solidFill>
                <a:latin typeface="Eras Medium ITC" pitchFamily="34" charset="0"/>
              </a:rPr>
              <a:t>Feminist</a:t>
            </a:r>
          </a:p>
          <a:p>
            <a:pPr marL="514350" indent="-514350">
              <a:spcAft>
                <a:spcPts val="600"/>
              </a:spcAft>
              <a:buNone/>
            </a:pPr>
            <a:r>
              <a:rPr lang="en-US" sz="1500" dirty="0" smtClean="0">
                <a:latin typeface="Eras Light ITC" pitchFamily="34" charset="0"/>
              </a:rPr>
              <a:t>	(1) Women’s experiences recognized as important resources for analysis; (2) research intended </a:t>
            </a:r>
            <a:r>
              <a:rPr lang="en-US" sz="1500" i="1" dirty="0" smtClean="0">
                <a:latin typeface="Eras Light ITC" pitchFamily="34" charset="0"/>
              </a:rPr>
              <a:t>for  </a:t>
            </a:r>
            <a:r>
              <a:rPr lang="en-US" sz="1500" dirty="0" smtClean="0">
                <a:latin typeface="Eras Light ITC" pitchFamily="34" charset="0"/>
              </a:rPr>
              <a:t>women; (3) researcher places herself on same critical plane as subject matter (Harding) </a:t>
            </a:r>
          </a:p>
          <a:p>
            <a:pPr marL="514350" indent="-514350">
              <a:spcAft>
                <a:spcPts val="600"/>
              </a:spcAft>
              <a:buNone/>
            </a:pPr>
            <a:r>
              <a:rPr lang="en-US" sz="1500" dirty="0" smtClean="0">
                <a:latin typeface="Eras Light ITC" pitchFamily="34" charset="0"/>
              </a:rPr>
              <a:t>	(1) feminist research aims to create social change; (2) feminist research strives to represent human diversity; (3) feminism is a perspective, not a research method; and (4) feminist research frequently includes the researcher as a person” (</a:t>
            </a:r>
            <a:r>
              <a:rPr lang="en-US" sz="1500" dirty="0" err="1" smtClean="0">
                <a:latin typeface="Eras Light ITC" pitchFamily="34" charset="0"/>
              </a:rPr>
              <a:t>Shulamit</a:t>
            </a:r>
            <a:r>
              <a:rPr lang="en-US" sz="1500" dirty="0" smtClean="0">
                <a:latin typeface="Eras Light ITC" pitchFamily="34" charset="0"/>
              </a:rPr>
              <a:t> </a:t>
            </a:r>
            <a:r>
              <a:rPr lang="en-US" sz="1500" dirty="0" err="1" smtClean="0">
                <a:latin typeface="Eras Light ITC" pitchFamily="34" charset="0"/>
              </a:rPr>
              <a:t>Rheinharz</a:t>
            </a:r>
            <a:r>
              <a:rPr lang="en-US" sz="1500" dirty="0" smtClean="0">
                <a:latin typeface="Eras Light ITC" pitchFamily="34" charset="0"/>
              </a:rPr>
              <a:t> </a:t>
            </a:r>
            <a:r>
              <a:rPr lang="en-US" sz="1500" dirty="0" err="1" smtClean="0">
                <a:latin typeface="Eras Light ITC" pitchFamily="34" charset="0"/>
              </a:rPr>
              <a:t>qtd</a:t>
            </a:r>
            <a:r>
              <a:rPr lang="en-US" sz="1500" dirty="0" smtClean="0">
                <a:latin typeface="Eras Light ITC" pitchFamily="34" charset="0"/>
              </a:rPr>
              <a:t>. in Blair and </a:t>
            </a:r>
            <a:r>
              <a:rPr lang="en-US" sz="1500" dirty="0" err="1" smtClean="0">
                <a:latin typeface="Eras Light ITC" pitchFamily="34" charset="0"/>
              </a:rPr>
              <a:t>Tulley</a:t>
            </a:r>
            <a:r>
              <a:rPr lang="en-US" sz="1500" dirty="0" smtClean="0">
                <a:latin typeface="Eras Light ITC" pitchFamily="34" charset="0"/>
              </a:rPr>
              <a:t> 306).</a:t>
            </a:r>
          </a:p>
          <a:p>
            <a:pPr marL="514350" indent="-514350">
              <a:spcAft>
                <a:spcPts val="600"/>
              </a:spcAft>
              <a:buNone/>
            </a:pPr>
            <a:r>
              <a:rPr lang="en-US" sz="1500" dirty="0" smtClean="0">
                <a:latin typeface="Eras Light ITC" pitchFamily="34" charset="0"/>
              </a:rPr>
              <a:t>	(1) reflexivity; (2) an action orientation; (3) attention to the affective components of research; (4)use of the situation-at-hand” (Powell and Takayoshi 414)</a:t>
            </a:r>
          </a:p>
          <a:p>
            <a:pPr lvl="1"/>
            <a:r>
              <a:rPr lang="en-US" sz="2000" dirty="0" smtClean="0"/>
              <a:t>Collaborative</a:t>
            </a:r>
          </a:p>
          <a:p>
            <a:pPr lvl="1"/>
            <a:r>
              <a:rPr lang="en-US" sz="2000" dirty="0" smtClean="0"/>
              <a:t>Reciprocal </a:t>
            </a:r>
          </a:p>
          <a:p>
            <a:pPr lvl="1"/>
            <a:r>
              <a:rPr lang="en-US" sz="2000" dirty="0" smtClean="0"/>
              <a:t>Recursive </a:t>
            </a:r>
          </a:p>
          <a:p>
            <a:pPr lvl="1"/>
            <a:r>
              <a:rPr lang="en-US" sz="2000" dirty="0" smtClean="0"/>
              <a:t>Sociohistoric </a:t>
            </a:r>
            <a:r>
              <a:rPr lang="en-US" sz="2000" dirty="0" err="1" smtClean="0"/>
              <a:t>situatedness</a:t>
            </a:r>
            <a:endParaRPr lang="en-US" sz="2000" dirty="0" smtClean="0"/>
          </a:p>
          <a:p>
            <a:pPr lvl="1"/>
            <a:r>
              <a:rPr lang="en-US" sz="2000" dirty="0" smtClean="0"/>
              <a:t>Feminist politics</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p:cNvSpPr txBox="1"/>
          <p:nvPr/>
        </p:nvSpPr>
        <p:spPr>
          <a:xfrm>
            <a:off x="457200" y="1524000"/>
            <a:ext cx="8229600" cy="338554"/>
          </a:xfrm>
          <a:prstGeom prst="rect">
            <a:avLst/>
          </a:prstGeom>
          <a:solidFill>
            <a:schemeClr val="accent4">
              <a:lumMod val="20000"/>
              <a:lumOff val="80000"/>
            </a:schemeClr>
          </a:solidFill>
        </p:spPr>
        <p:txBody>
          <a:bodyPr wrap="square" rtlCol="0">
            <a:spAutoFit/>
          </a:bodyPr>
          <a:lstStyle/>
          <a:p>
            <a:r>
              <a:rPr lang="en-US" sz="1600" dirty="0" smtClean="0">
                <a:solidFill>
                  <a:schemeClr val="accent4">
                    <a:lumMod val="75000"/>
                  </a:schemeClr>
                </a:solidFill>
                <a:latin typeface="Eras Light ITC" pitchFamily="34" charset="0"/>
              </a:rPr>
              <a:t>Methodology: </a:t>
            </a:r>
            <a:r>
              <a:rPr lang="en-US" sz="1600" dirty="0" smtClean="0"/>
              <a:t>“a theory and analysis of how research does or should proceed” (Harding 3)</a:t>
            </a:r>
            <a:endParaRPr lang="en-US" sz="1600" dirty="0"/>
          </a:p>
        </p:txBody>
      </p:sp>
      <p:sp>
        <p:nvSpPr>
          <p:cNvPr id="10" name="TextBox 9"/>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11" name="TextBox 10"/>
          <p:cNvSpPr txBox="1"/>
          <p:nvPr/>
        </p:nvSpPr>
        <p:spPr>
          <a:xfrm>
            <a:off x="8077200" y="0"/>
            <a:ext cx="1066800" cy="369332"/>
          </a:xfrm>
          <a:prstGeom prst="rect">
            <a:avLst/>
          </a:prstGeom>
          <a:noFill/>
        </p:spPr>
        <p:txBody>
          <a:bodyPr wrap="square" rtlCol="0">
            <a:spAutoFit/>
          </a:bodyPr>
          <a:lstStyle/>
          <a:p>
            <a:r>
              <a:rPr lang="en-US" dirty="0" smtClean="0"/>
              <a:t>18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305800" cy="4419600"/>
          </a:xfrm>
        </p:spPr>
        <p:txBody>
          <a:bodyPr>
            <a:normAutofit fontScale="70000" lnSpcReduction="20000"/>
          </a:bodyPr>
          <a:lstStyle/>
          <a:p>
            <a:pPr>
              <a:buNone/>
            </a:pPr>
            <a:r>
              <a:rPr lang="en-US" sz="3700" dirty="0" smtClean="0">
                <a:solidFill>
                  <a:schemeClr val="accent4">
                    <a:lumMod val="75000"/>
                  </a:schemeClr>
                </a:solidFill>
                <a:latin typeface="Eras Medium ITC" pitchFamily="34" charset="0"/>
              </a:rPr>
              <a:t>Technofeminist</a:t>
            </a:r>
          </a:p>
          <a:p>
            <a:pPr>
              <a:buNone/>
            </a:pPr>
            <a:r>
              <a:rPr lang="en-US" dirty="0" smtClean="0">
                <a:solidFill>
                  <a:schemeClr val="accent4">
                    <a:lumMod val="75000"/>
                  </a:schemeClr>
                </a:solidFill>
                <a:latin typeface="Eras Medium ITC" pitchFamily="34" charset="0"/>
              </a:rPr>
              <a:t> </a:t>
            </a:r>
          </a:p>
          <a:p>
            <a:pPr>
              <a:buNone/>
            </a:pPr>
            <a:r>
              <a:rPr lang="en-US" sz="2900" dirty="0" smtClean="0"/>
              <a:t>A technofeminist framework: (1) calls attention to how technology is embedded in social networks, technology and social order between sexes reciprocally shaped; (2) acknowledges women’s agency and feminist politics rather than assigning agency primarily/solely to technology </a:t>
            </a:r>
          </a:p>
          <a:p>
            <a:pPr>
              <a:buNone/>
            </a:pPr>
            <a:endParaRPr lang="en-US" dirty="0" smtClean="0">
              <a:latin typeface="Eras Light ITC" pitchFamily="34" charset="0"/>
            </a:endParaRPr>
          </a:p>
          <a:p>
            <a:pPr>
              <a:buNone/>
            </a:pPr>
            <a:r>
              <a:rPr lang="en-US" sz="2900" dirty="0" smtClean="0">
                <a:latin typeface="Eras Light ITC" pitchFamily="34" charset="0"/>
              </a:rPr>
              <a:t>	</a:t>
            </a:r>
            <a:r>
              <a:rPr lang="en-US" sz="2600" dirty="0" smtClean="0">
                <a:latin typeface="Eras Light ITC" pitchFamily="34" charset="0"/>
              </a:rPr>
              <a:t>“Thus, the questions for technofeminist researchers, including those working in rhetoric and composition, must address:</a:t>
            </a:r>
          </a:p>
          <a:p>
            <a:pPr marL="914400" lvl="1" indent="-514350">
              <a:buFont typeface="+mj-lt"/>
              <a:buAutoNum type="arabicPeriod"/>
            </a:pPr>
            <a:r>
              <a:rPr lang="en-US" sz="2600" dirty="0" smtClean="0">
                <a:latin typeface="Eras Light ITC" pitchFamily="34" charset="0"/>
              </a:rPr>
              <a:t>how and why women access technology in their daily lives</a:t>
            </a:r>
          </a:p>
          <a:p>
            <a:pPr marL="914400" lvl="1" indent="-514350">
              <a:buFont typeface="+mj-lt"/>
              <a:buAutoNum type="arabicPeriod"/>
            </a:pPr>
            <a:r>
              <a:rPr lang="en-US" sz="2600" dirty="0" smtClean="0">
                <a:latin typeface="Eras Light ITC" pitchFamily="34" charset="0"/>
              </a:rPr>
              <a:t>what larger material constraints impact that access</a:t>
            </a:r>
          </a:p>
          <a:p>
            <a:pPr marL="914400" lvl="1" indent="-514350">
              <a:buFont typeface="+mj-lt"/>
              <a:buAutoNum type="arabicPeriod"/>
            </a:pPr>
            <a:r>
              <a:rPr lang="en-US" sz="2600" dirty="0" smtClean="0">
                <a:latin typeface="Eras Light ITC" pitchFamily="34" charset="0"/>
              </a:rPr>
              <a:t>what methods best enable opportunities for women to make their lived experiences with technology more visible” </a:t>
            </a:r>
          </a:p>
          <a:p>
            <a:pPr marL="914400" lvl="1" indent="-514350" algn="r">
              <a:buNone/>
            </a:pPr>
            <a:r>
              <a:rPr lang="en-US" sz="2600" dirty="0" smtClean="0">
                <a:latin typeface="Eras Light ITC" pitchFamily="34" charset="0"/>
              </a:rPr>
              <a:t>(Blair, forthcoming, </a:t>
            </a:r>
            <a:r>
              <a:rPr lang="en-US" sz="2600" dirty="0" err="1" smtClean="0">
                <a:latin typeface="Eras Light ITC" pitchFamily="34" charset="0"/>
              </a:rPr>
              <a:t>n.p</a:t>
            </a:r>
            <a:r>
              <a:rPr lang="en-US" sz="2600" dirty="0" smtClean="0">
                <a:latin typeface="Eras Light ITC" pitchFamily="34" charset="0"/>
              </a:rPr>
              <a:t>)</a:t>
            </a:r>
            <a:endParaRPr lang="en-US" sz="2600" dirty="0">
              <a:latin typeface="Eras Light ITC" pitchFamily="34" charset="0"/>
            </a:endParaRPr>
          </a:p>
        </p:txBody>
      </p:sp>
      <p:sp>
        <p:nvSpPr>
          <p:cNvPr id="4" name="TextBox 3"/>
          <p:cNvSpPr txBox="1"/>
          <p:nvPr/>
        </p:nvSpPr>
        <p:spPr>
          <a:xfrm>
            <a:off x="457200" y="1524000"/>
            <a:ext cx="8229600" cy="338554"/>
          </a:xfrm>
          <a:prstGeom prst="rect">
            <a:avLst/>
          </a:prstGeom>
          <a:solidFill>
            <a:schemeClr val="accent4">
              <a:lumMod val="20000"/>
              <a:lumOff val="80000"/>
            </a:schemeClr>
          </a:solidFill>
        </p:spPr>
        <p:txBody>
          <a:bodyPr wrap="square" rtlCol="0">
            <a:spAutoFit/>
          </a:bodyPr>
          <a:lstStyle/>
          <a:p>
            <a:r>
              <a:rPr lang="en-US" sz="1600" dirty="0" smtClean="0">
                <a:solidFill>
                  <a:schemeClr val="accent4">
                    <a:lumMod val="75000"/>
                  </a:schemeClr>
                </a:solidFill>
                <a:latin typeface="Eras Light ITC" pitchFamily="34" charset="0"/>
              </a:rPr>
              <a:t>Methodology: </a:t>
            </a:r>
            <a:r>
              <a:rPr lang="en-US" sz="1600" dirty="0" smtClean="0"/>
              <a:t>“a theory and analysis of how research does or should proceed” (Harding 3)</a:t>
            </a:r>
            <a:endParaRPr lang="en-US" sz="1600" dirty="0"/>
          </a:p>
        </p:txBody>
      </p:sp>
      <p:sp>
        <p:nvSpPr>
          <p:cNvPr id="6" name="Title 1"/>
          <p:cNvSpPr>
            <a:spLocks noGrp="1"/>
          </p:cNvSpPr>
          <p:nvPr>
            <p:ph type="title"/>
          </p:nvPr>
        </p:nvSpPr>
        <p:spPr>
          <a:xfrm>
            <a:off x="457200" y="274638"/>
            <a:ext cx="8229600" cy="1143000"/>
          </a:xfrm>
        </p:spPr>
        <p:txBody>
          <a:bodyPr>
            <a:normAutofit/>
          </a:bodyPr>
          <a:lstStyle/>
          <a:p>
            <a:r>
              <a:rPr lang="en-US" sz="4600" spc="200" dirty="0" smtClean="0">
                <a:solidFill>
                  <a:schemeClr val="accent4">
                    <a:lumMod val="75000"/>
                  </a:schemeClr>
                </a:solidFill>
                <a:latin typeface="Eras Medium ITC" pitchFamily="34" charset="0"/>
              </a:rPr>
              <a:t>Methods &amp; Methodologies</a:t>
            </a:r>
            <a:endParaRPr lang="en-US" sz="4600" spc="200" dirty="0">
              <a:solidFill>
                <a:schemeClr val="accent4">
                  <a:lumMod val="75000"/>
                </a:schemeClr>
              </a:solidFill>
              <a:latin typeface="Eras Medium ITC" pitchFamily="34" charset="0"/>
            </a:endParaRPr>
          </a:p>
        </p:txBody>
      </p:sp>
      <p:cxnSp>
        <p:nvCxnSpPr>
          <p:cNvPr id="7" name="Straight Connector 6"/>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TextBox 7"/>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9" name="TextBox 8"/>
          <p:cNvSpPr txBox="1"/>
          <p:nvPr/>
        </p:nvSpPr>
        <p:spPr>
          <a:xfrm>
            <a:off x="8077200" y="0"/>
            <a:ext cx="1066800" cy="369332"/>
          </a:xfrm>
          <a:prstGeom prst="rect">
            <a:avLst/>
          </a:prstGeom>
          <a:noFill/>
        </p:spPr>
        <p:txBody>
          <a:bodyPr wrap="square" rtlCol="0">
            <a:spAutoFit/>
          </a:bodyPr>
          <a:lstStyle/>
          <a:p>
            <a:r>
              <a:rPr lang="en-US" dirty="0" smtClean="0"/>
              <a:t>19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229600" cy="4114800"/>
          </a:xfrm>
        </p:spPr>
        <p:txBody>
          <a:bodyPr>
            <a:normAutofit fontScale="77500" lnSpcReduction="20000"/>
          </a:bodyPr>
          <a:lstStyle/>
          <a:p>
            <a:pPr>
              <a:spcAft>
                <a:spcPts val="600"/>
              </a:spcAft>
              <a:buNone/>
            </a:pPr>
            <a:r>
              <a:rPr lang="en-US" sz="2800" dirty="0" smtClean="0">
                <a:solidFill>
                  <a:schemeClr val="accent4">
                    <a:lumMod val="75000"/>
                  </a:schemeClr>
                </a:solidFill>
                <a:latin typeface="Eras Medium ITC" pitchFamily="34" charset="0"/>
              </a:rPr>
              <a:t>Narratives/Participants’ Voices</a:t>
            </a:r>
          </a:p>
          <a:p>
            <a:pPr>
              <a:spcAft>
                <a:spcPts val="1000"/>
              </a:spcAft>
              <a:buNone/>
            </a:pPr>
            <a:r>
              <a:rPr lang="en-US" sz="2800" dirty="0" smtClean="0">
                <a:solidFill>
                  <a:schemeClr val="accent4">
                    <a:lumMod val="75000"/>
                  </a:schemeClr>
                </a:solidFill>
                <a:latin typeface="Eras Medium ITC" pitchFamily="34" charset="0"/>
              </a:rPr>
              <a:t>	</a:t>
            </a:r>
            <a:r>
              <a:rPr lang="en-US" sz="2600" dirty="0" smtClean="0">
                <a:latin typeface="Eras Light ITC" pitchFamily="34" charset="0"/>
              </a:rPr>
              <a:t>“Because of the emphasis on diverse voices, a significant component of both feminist and technofeminist research is the role of narrative as a powerful method for women and girls to articulate their relationships to technology within academic and social spaces and ‘to render the complexities of individual and social experience’” (Blair, forthcoming, </a:t>
            </a:r>
            <a:r>
              <a:rPr lang="en-US" sz="2600" dirty="0" err="1" smtClean="0">
                <a:latin typeface="Eras Light ITC" pitchFamily="34" charset="0"/>
              </a:rPr>
              <a:t>n.p</a:t>
            </a:r>
            <a:r>
              <a:rPr lang="en-US" sz="2600" dirty="0" smtClean="0">
                <a:latin typeface="Eras Light ITC" pitchFamily="34" charset="0"/>
              </a:rPr>
              <a:t>.)</a:t>
            </a:r>
          </a:p>
          <a:p>
            <a:pPr>
              <a:spcAft>
                <a:spcPts val="1000"/>
              </a:spcAft>
              <a:buNone/>
            </a:pPr>
            <a:endParaRPr lang="en-US" sz="2600" dirty="0" smtClean="0">
              <a:latin typeface="Eras Light ITC" pitchFamily="34" charset="0"/>
            </a:endParaRPr>
          </a:p>
          <a:p>
            <a:pPr>
              <a:buNone/>
            </a:pPr>
            <a:r>
              <a:rPr lang="en-US" sz="2600" dirty="0" smtClean="0">
                <a:latin typeface="Eras Light ITC" pitchFamily="34" charset="0"/>
              </a:rPr>
              <a:t>	“[E]</a:t>
            </a:r>
            <a:r>
              <a:rPr lang="en-US" sz="2600" dirty="0" err="1" smtClean="0">
                <a:latin typeface="Eras Light ITC" pitchFamily="34" charset="0"/>
              </a:rPr>
              <a:t>nactment</a:t>
            </a:r>
            <a:r>
              <a:rPr lang="en-US" sz="2600" dirty="0" smtClean="0">
                <a:latin typeface="Eras Light ITC" pitchFamily="34" charset="0"/>
              </a:rPr>
              <a:t> [of a dramatic portrayal of women’s own life stories of the diversity and contradictions in which they live] holds within it the potential for historical, critical analysis and, thus, for action. It allows women to understand that the </a:t>
            </a:r>
            <a:r>
              <a:rPr lang="en-US" sz="2600" dirty="0" err="1" smtClean="0">
                <a:latin typeface="Eras Light ITC" pitchFamily="34" charset="0"/>
              </a:rPr>
              <a:t>multiplicitous</a:t>
            </a:r>
            <a:r>
              <a:rPr lang="en-US" sz="2600" dirty="0" smtClean="0">
                <a:latin typeface="Eras Light ITC" pitchFamily="34" charset="0"/>
              </a:rPr>
              <a:t> realities of their existence exceed all descriptions of essence” (Ritchie 99)</a:t>
            </a:r>
          </a:p>
          <a:p>
            <a:pPr>
              <a:buNone/>
            </a:pPr>
            <a:endParaRPr lang="en-US" sz="2800" dirty="0" smtClean="0"/>
          </a:p>
        </p:txBody>
      </p:sp>
      <p:sp>
        <p:nvSpPr>
          <p:cNvPr id="4" name="TextBox 3"/>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5" name="Title 1"/>
          <p:cNvSpPr>
            <a:spLocks noGrp="1"/>
          </p:cNvSpPr>
          <p:nvPr>
            <p:ph type="title"/>
          </p:nvPr>
        </p:nvSpPr>
        <p:spPr>
          <a:xfrm>
            <a:off x="457200" y="274638"/>
            <a:ext cx="8229600" cy="1143000"/>
          </a:xfrm>
        </p:spPr>
        <p:txBody>
          <a:bodyPr>
            <a:normAutofit/>
          </a:bodyPr>
          <a:lstStyle/>
          <a:p>
            <a:r>
              <a:rPr lang="en-US" sz="4600" spc="200" dirty="0" smtClean="0">
                <a:solidFill>
                  <a:schemeClr val="accent4">
                    <a:lumMod val="75000"/>
                  </a:schemeClr>
                </a:solidFill>
                <a:latin typeface="Eras Medium ITC" pitchFamily="34" charset="0"/>
              </a:rPr>
              <a:t>Methods &amp; Methodologies</a:t>
            </a:r>
            <a:endParaRPr lang="en-US" sz="4600" spc="200" dirty="0">
              <a:solidFill>
                <a:schemeClr val="accent4">
                  <a:lumMod val="75000"/>
                </a:schemeClr>
              </a:solidFill>
              <a:latin typeface="Eras Medium ITC" pitchFamily="34" charset="0"/>
            </a:endParaRPr>
          </a:p>
        </p:txBody>
      </p:sp>
      <p:cxnSp>
        <p:nvCxnSpPr>
          <p:cNvPr id="6" name="Straight Connector 5"/>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457200" y="1524000"/>
            <a:ext cx="8229600" cy="338554"/>
          </a:xfrm>
          <a:prstGeom prst="rect">
            <a:avLst/>
          </a:prstGeom>
          <a:solidFill>
            <a:schemeClr val="accent4">
              <a:lumMod val="20000"/>
              <a:lumOff val="80000"/>
            </a:schemeClr>
          </a:solidFill>
        </p:spPr>
        <p:txBody>
          <a:bodyPr wrap="square" rtlCol="0">
            <a:spAutoFit/>
          </a:bodyPr>
          <a:lstStyle/>
          <a:p>
            <a:r>
              <a:rPr lang="en-US" sz="1600" dirty="0" smtClean="0">
                <a:solidFill>
                  <a:schemeClr val="accent4">
                    <a:lumMod val="75000"/>
                  </a:schemeClr>
                </a:solidFill>
                <a:latin typeface="Eras Light ITC" pitchFamily="34" charset="0"/>
              </a:rPr>
              <a:t>Method: </a:t>
            </a:r>
            <a:r>
              <a:rPr lang="en-US" sz="1600" dirty="0" smtClean="0"/>
              <a:t>“a technique for (or way of proceeding in) gathering evidence” (Harding 2)</a:t>
            </a:r>
            <a:endParaRPr lang="en-US" sz="1600" dirty="0"/>
          </a:p>
        </p:txBody>
      </p:sp>
      <p:sp>
        <p:nvSpPr>
          <p:cNvPr id="8" name="TextBox 7"/>
          <p:cNvSpPr txBox="1"/>
          <p:nvPr/>
        </p:nvSpPr>
        <p:spPr>
          <a:xfrm>
            <a:off x="8077200" y="0"/>
            <a:ext cx="1066800" cy="369332"/>
          </a:xfrm>
          <a:prstGeom prst="rect">
            <a:avLst/>
          </a:prstGeom>
          <a:noFill/>
        </p:spPr>
        <p:txBody>
          <a:bodyPr wrap="square" rtlCol="0">
            <a:spAutoFit/>
          </a:bodyPr>
          <a:lstStyle/>
          <a:p>
            <a:r>
              <a:rPr lang="en-US" dirty="0" smtClean="0"/>
              <a:t>20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Difficulties &amp; Limitations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600200"/>
            <a:ext cx="8229600" cy="4572000"/>
          </a:xfrm>
        </p:spPr>
        <p:txBody>
          <a:bodyPr>
            <a:normAutofit fontScale="77500" lnSpcReduction="20000"/>
          </a:bodyPr>
          <a:lstStyle/>
          <a:p>
            <a:r>
              <a:rPr lang="en-US" sz="3400" dirty="0" smtClean="0"/>
              <a:t>Critiques of ethnographic research (Lather, Powell and Takayoshi, Naples)</a:t>
            </a:r>
          </a:p>
          <a:p>
            <a:pPr lvl="1"/>
            <a:r>
              <a:rPr lang="en-US" dirty="0" smtClean="0"/>
              <a:t>Concerns about authority, power</a:t>
            </a:r>
          </a:p>
          <a:p>
            <a:pPr lvl="1">
              <a:spcAft>
                <a:spcPts val="1000"/>
              </a:spcAft>
            </a:pPr>
            <a:r>
              <a:rPr lang="en-US" dirty="0" smtClean="0"/>
              <a:t>Concerns about stories, storytelling </a:t>
            </a:r>
          </a:p>
          <a:p>
            <a:r>
              <a:rPr lang="en-US" sz="3400" dirty="0" smtClean="0"/>
              <a:t>Tensions inherent in feminist research</a:t>
            </a:r>
          </a:p>
          <a:p>
            <a:pPr lvl="1"/>
            <a:r>
              <a:rPr lang="en-US" dirty="0" smtClean="0"/>
              <a:t>Difficulties of </a:t>
            </a:r>
            <a:r>
              <a:rPr lang="en-US" dirty="0" err="1" smtClean="0"/>
              <a:t>reciprocality</a:t>
            </a:r>
            <a:r>
              <a:rPr lang="en-US" dirty="0" smtClean="0"/>
              <a:t>, collaboration (Powell and Takayoshi)</a:t>
            </a:r>
          </a:p>
          <a:p>
            <a:pPr lvl="1"/>
            <a:r>
              <a:rPr lang="en-US" dirty="0" smtClean="0"/>
              <a:t>“Gender” is not so simple – acknowledging women but also recognizing </a:t>
            </a:r>
            <a:r>
              <a:rPr lang="en-US" dirty="0" err="1" smtClean="0"/>
              <a:t>intersectionality</a:t>
            </a:r>
            <a:r>
              <a:rPr lang="en-US" dirty="0" smtClean="0"/>
              <a:t> and that “women” is not “woman” </a:t>
            </a:r>
          </a:p>
          <a:p>
            <a:pPr lvl="1">
              <a:spcAft>
                <a:spcPts val="1000"/>
              </a:spcAft>
            </a:pPr>
            <a:r>
              <a:rPr lang="en-US" dirty="0" smtClean="0"/>
              <a:t>Critiques of </a:t>
            </a:r>
            <a:r>
              <a:rPr lang="en-US" dirty="0" err="1" smtClean="0"/>
              <a:t>cyberfeminism</a:t>
            </a:r>
            <a:r>
              <a:rPr lang="en-US" dirty="0" smtClean="0"/>
              <a:t> as </a:t>
            </a:r>
            <a:r>
              <a:rPr lang="en-US" dirty="0" err="1" smtClean="0"/>
              <a:t>utopic</a:t>
            </a:r>
            <a:endParaRPr lang="en-US" dirty="0" smtClean="0"/>
          </a:p>
          <a:p>
            <a:r>
              <a:rPr lang="en-US" sz="3400" dirty="0" smtClean="0"/>
              <a:t>If </a:t>
            </a:r>
            <a:r>
              <a:rPr lang="en-US" sz="3400" i="1" dirty="0" smtClean="0"/>
              <a:t>Feministing</a:t>
            </a:r>
            <a:r>
              <a:rPr lang="en-US" sz="3400" dirty="0" smtClean="0"/>
              <a:t> declines to participate</a:t>
            </a:r>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6" name="Rectangle 5"/>
          <p:cNvSpPr/>
          <p:nvPr/>
        </p:nvSpPr>
        <p:spPr>
          <a:xfrm>
            <a:off x="457200" y="5943600"/>
            <a:ext cx="8305800" cy="369332"/>
          </a:xfrm>
          <a:prstGeom prst="rect">
            <a:avLst/>
          </a:prstGeom>
          <a:solidFill>
            <a:schemeClr val="accent4">
              <a:lumMod val="20000"/>
              <a:lumOff val="80000"/>
            </a:schemeClr>
          </a:solidFill>
        </p:spPr>
        <p:txBody>
          <a:bodyPr wrap="square">
            <a:spAutoFit/>
          </a:bodyPr>
          <a:lstStyle/>
          <a:p>
            <a:pPr>
              <a:spcAft>
                <a:spcPts val="600"/>
              </a:spcAft>
              <a:buNone/>
            </a:pPr>
            <a:r>
              <a:rPr lang="en-US" dirty="0" smtClean="0">
                <a:solidFill>
                  <a:schemeClr val="accent4">
                    <a:lumMod val="75000"/>
                  </a:schemeClr>
                </a:solidFill>
                <a:latin typeface="Eras Medium ITC" pitchFamily="34" charset="0"/>
              </a:rPr>
              <a:t>Triangulation   //   Self-reflexivity and flexibility   //   Collaboration with co-chairs </a:t>
            </a:r>
          </a:p>
        </p:txBody>
      </p:sp>
      <p:sp>
        <p:nvSpPr>
          <p:cNvPr id="7" name="TextBox 6"/>
          <p:cNvSpPr txBox="1"/>
          <p:nvPr/>
        </p:nvSpPr>
        <p:spPr>
          <a:xfrm>
            <a:off x="8077200" y="0"/>
            <a:ext cx="1066800" cy="369332"/>
          </a:xfrm>
          <a:prstGeom prst="rect">
            <a:avLst/>
          </a:prstGeom>
          <a:noFill/>
        </p:spPr>
        <p:txBody>
          <a:bodyPr wrap="square" rtlCol="0">
            <a:spAutoFit/>
          </a:bodyPr>
          <a:lstStyle/>
          <a:p>
            <a:r>
              <a:rPr lang="en-US" dirty="0" smtClean="0"/>
              <a:t>21 of 22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spc="200" dirty="0" smtClean="0">
                <a:solidFill>
                  <a:schemeClr val="accent4">
                    <a:lumMod val="75000"/>
                  </a:schemeClr>
                </a:solidFill>
                <a:latin typeface="Eras Medium ITC" pitchFamily="34" charset="0"/>
              </a:rPr>
              <a:t>Chapter Outlines</a:t>
            </a:r>
            <a:endParaRPr lang="en-US" sz="4600" spc="200" dirty="0">
              <a:solidFill>
                <a:schemeClr val="accent4">
                  <a:lumMod val="75000"/>
                </a:schemeClr>
              </a:solidFill>
              <a:latin typeface="Eras Medium ITC" pitchFamily="34" charset="0"/>
            </a:endParaRPr>
          </a:p>
        </p:txBody>
      </p:sp>
      <p:sp>
        <p:nvSpPr>
          <p:cNvPr id="3" name="Content Placeholder 2"/>
          <p:cNvSpPr>
            <a:spLocks noGrp="1"/>
          </p:cNvSpPr>
          <p:nvPr>
            <p:ph idx="1"/>
          </p:nvPr>
        </p:nvSpPr>
        <p:spPr>
          <a:xfrm>
            <a:off x="457200" y="1524000"/>
            <a:ext cx="8458200" cy="5105400"/>
          </a:xfrm>
        </p:spPr>
        <p:txBody>
          <a:bodyPr>
            <a:noAutofit/>
          </a:bodyPr>
          <a:lstStyle/>
          <a:p>
            <a:pPr>
              <a:spcAft>
                <a:spcPts val="1000"/>
              </a:spcAft>
              <a:buNone/>
            </a:pPr>
            <a:r>
              <a:rPr lang="en-US" sz="1800" dirty="0" smtClean="0">
                <a:solidFill>
                  <a:schemeClr val="accent4">
                    <a:lumMod val="75000"/>
                  </a:schemeClr>
                </a:solidFill>
                <a:latin typeface="Eras Light ITC" pitchFamily="34" charset="0"/>
              </a:rPr>
              <a:t>Chapter 1, Introduction:</a:t>
            </a:r>
            <a:r>
              <a:rPr lang="en-US" sz="1800" dirty="0" smtClean="0"/>
              <a:t> </a:t>
            </a:r>
            <a:r>
              <a:rPr lang="en-US" sz="1600" dirty="0" smtClean="0"/>
              <a:t>overview </a:t>
            </a:r>
            <a:r>
              <a:rPr lang="en-US" sz="1600" dirty="0"/>
              <a:t>and framework </a:t>
            </a:r>
            <a:r>
              <a:rPr lang="en-US" sz="1600" dirty="0" smtClean="0"/>
              <a:t>for project, including impetus </a:t>
            </a:r>
            <a:r>
              <a:rPr lang="en-US" sz="1600" dirty="0"/>
              <a:t>for the project, how it fits within the larger field, discussions of important terminology, </a:t>
            </a:r>
            <a:r>
              <a:rPr lang="en-US" sz="1600" dirty="0" smtClean="0"/>
              <a:t>lit </a:t>
            </a:r>
            <a:r>
              <a:rPr lang="en-US" sz="1600" dirty="0"/>
              <a:t>review, and </a:t>
            </a:r>
            <a:r>
              <a:rPr lang="en-US" sz="1600" dirty="0" smtClean="0"/>
              <a:t>overview </a:t>
            </a:r>
            <a:r>
              <a:rPr lang="en-US" sz="1600" dirty="0"/>
              <a:t>of </a:t>
            </a:r>
            <a:r>
              <a:rPr lang="en-US" sz="1600" dirty="0" smtClean="0"/>
              <a:t>main </a:t>
            </a:r>
            <a:r>
              <a:rPr lang="en-US" sz="1600" dirty="0"/>
              <a:t>findings </a:t>
            </a:r>
            <a:r>
              <a:rPr lang="en-US" sz="1600" dirty="0" smtClean="0"/>
              <a:t>and forecast of the rest of the dissertation</a:t>
            </a:r>
            <a:endParaRPr lang="en-US" sz="1600" dirty="0"/>
          </a:p>
          <a:p>
            <a:pPr>
              <a:spcAft>
                <a:spcPts val="1000"/>
              </a:spcAft>
              <a:buNone/>
            </a:pPr>
            <a:r>
              <a:rPr lang="en-US" sz="1800" dirty="0" smtClean="0">
                <a:solidFill>
                  <a:schemeClr val="accent4">
                    <a:lumMod val="75000"/>
                  </a:schemeClr>
                </a:solidFill>
                <a:latin typeface="Eras Light ITC" pitchFamily="34" charset="0"/>
              </a:rPr>
              <a:t>Chapter 2, Methods/methodology: </a:t>
            </a:r>
            <a:r>
              <a:rPr lang="en-US" sz="1600" dirty="0" smtClean="0"/>
              <a:t>discussion </a:t>
            </a:r>
            <a:r>
              <a:rPr lang="en-US" sz="1600" dirty="0"/>
              <a:t>of </a:t>
            </a:r>
            <a:r>
              <a:rPr lang="en-US" sz="1600" dirty="0" smtClean="0"/>
              <a:t>methods </a:t>
            </a:r>
            <a:r>
              <a:rPr lang="en-US" sz="1600" dirty="0"/>
              <a:t>and methodologies </a:t>
            </a:r>
            <a:r>
              <a:rPr lang="en-US" sz="1600" dirty="0" smtClean="0"/>
              <a:t>to </a:t>
            </a:r>
            <a:r>
              <a:rPr lang="en-US" sz="1600" dirty="0"/>
              <a:t>ground </a:t>
            </a:r>
            <a:r>
              <a:rPr lang="en-US" sz="1600" dirty="0" smtClean="0"/>
              <a:t>project </a:t>
            </a:r>
            <a:r>
              <a:rPr lang="en-US" sz="1600" dirty="0"/>
              <a:t>within the field and within larger discussions of digital research on literate activity within </a:t>
            </a:r>
            <a:r>
              <a:rPr lang="en-US" sz="1600" dirty="0" smtClean="0"/>
              <a:t>digital communities, including </a:t>
            </a:r>
            <a:r>
              <a:rPr lang="en-US" sz="1600" dirty="0"/>
              <a:t>thick description of the research site as well as discussions of how the research site was </a:t>
            </a:r>
            <a:r>
              <a:rPr lang="en-US" sz="1600" dirty="0" smtClean="0"/>
              <a:t>chosen; </a:t>
            </a:r>
            <a:r>
              <a:rPr lang="en-US" sz="1600" dirty="0"/>
              <a:t>how the participants were </a:t>
            </a:r>
            <a:r>
              <a:rPr lang="en-US" sz="1600" dirty="0" smtClean="0"/>
              <a:t>selected; data collection, interpretation, and analysis; </a:t>
            </a:r>
            <a:r>
              <a:rPr lang="en-US" sz="1600" dirty="0"/>
              <a:t>and how and why I applied </a:t>
            </a:r>
            <a:r>
              <a:rPr lang="en-US" sz="1600" dirty="0" smtClean="0"/>
              <a:t>technofeminist methodologies</a:t>
            </a:r>
            <a:endParaRPr lang="en-US" sz="1600" dirty="0"/>
          </a:p>
          <a:p>
            <a:pPr>
              <a:spcAft>
                <a:spcPts val="1000"/>
              </a:spcAft>
              <a:buNone/>
            </a:pPr>
            <a:r>
              <a:rPr lang="en-US" sz="1800" dirty="0" smtClean="0">
                <a:solidFill>
                  <a:schemeClr val="accent4">
                    <a:lumMod val="75000"/>
                  </a:schemeClr>
                </a:solidFill>
                <a:latin typeface="Eras Light ITC" pitchFamily="34" charset="0"/>
              </a:rPr>
              <a:t>Chapter 3, </a:t>
            </a:r>
            <a:r>
              <a:rPr lang="en-US" sz="1800" dirty="0">
                <a:solidFill>
                  <a:schemeClr val="accent4">
                    <a:lumMod val="75000"/>
                  </a:schemeClr>
                </a:solidFill>
                <a:latin typeface="Eras Light ITC" pitchFamily="34" charset="0"/>
              </a:rPr>
              <a:t>Findings, Part </a:t>
            </a:r>
            <a:r>
              <a:rPr lang="en-US" sz="1800" dirty="0" smtClean="0">
                <a:solidFill>
                  <a:schemeClr val="accent4">
                    <a:lumMod val="75000"/>
                  </a:schemeClr>
                </a:solidFill>
                <a:latin typeface="Eras Light ITC" pitchFamily="34" charset="0"/>
              </a:rPr>
              <a:t>1: </a:t>
            </a:r>
            <a:r>
              <a:rPr lang="en-US" sz="1600" dirty="0" smtClean="0"/>
              <a:t>necessary </a:t>
            </a:r>
            <a:r>
              <a:rPr lang="en-US" sz="1600" dirty="0"/>
              <a:t>local and historical framing used to make sense of my </a:t>
            </a:r>
            <a:r>
              <a:rPr lang="en-US" sz="1600" dirty="0" smtClean="0"/>
              <a:t>findings</a:t>
            </a:r>
            <a:r>
              <a:rPr lang="en-US" sz="1600" dirty="0"/>
              <a:t>,</a:t>
            </a:r>
            <a:r>
              <a:rPr lang="en-US" sz="1600" dirty="0" smtClean="0"/>
              <a:t> then specific </a:t>
            </a:r>
            <a:r>
              <a:rPr lang="en-US" sz="1600" dirty="0"/>
              <a:t>themes or categories that </a:t>
            </a:r>
            <a:r>
              <a:rPr lang="en-US" sz="1600" dirty="0" smtClean="0"/>
              <a:t>emerged, and theorizing </a:t>
            </a:r>
            <a:r>
              <a:rPr lang="en-US" sz="1600" dirty="0"/>
              <a:t>about what these findings mean for studies of extracurricular literacy </a:t>
            </a:r>
            <a:r>
              <a:rPr lang="en-US" sz="1600" dirty="0" smtClean="0"/>
              <a:t>and technofeminism</a:t>
            </a:r>
            <a:endParaRPr lang="en-US" sz="1600" dirty="0"/>
          </a:p>
          <a:p>
            <a:pPr>
              <a:spcAft>
                <a:spcPts val="1000"/>
              </a:spcAft>
              <a:buNone/>
            </a:pPr>
            <a:r>
              <a:rPr lang="en-US" sz="1800" dirty="0" smtClean="0">
                <a:solidFill>
                  <a:schemeClr val="accent4">
                    <a:lumMod val="75000"/>
                  </a:schemeClr>
                </a:solidFill>
                <a:latin typeface="Eras Light ITC" pitchFamily="34" charset="0"/>
              </a:rPr>
              <a:t>Chapter 4, </a:t>
            </a:r>
            <a:r>
              <a:rPr lang="en-US" sz="1800" dirty="0">
                <a:solidFill>
                  <a:schemeClr val="accent4">
                    <a:lumMod val="75000"/>
                  </a:schemeClr>
                </a:solidFill>
                <a:latin typeface="Eras Light ITC" pitchFamily="34" charset="0"/>
              </a:rPr>
              <a:t>Findings, Part </a:t>
            </a:r>
            <a:r>
              <a:rPr lang="en-US" sz="1800" dirty="0" smtClean="0">
                <a:solidFill>
                  <a:schemeClr val="accent4">
                    <a:lumMod val="75000"/>
                  </a:schemeClr>
                </a:solidFill>
                <a:latin typeface="Eras Light ITC" pitchFamily="34" charset="0"/>
              </a:rPr>
              <a:t>2: </a:t>
            </a:r>
            <a:r>
              <a:rPr lang="en-US" sz="1600" dirty="0" smtClean="0"/>
              <a:t>additional local </a:t>
            </a:r>
            <a:r>
              <a:rPr lang="en-US" sz="1600" dirty="0"/>
              <a:t>and historical framing, </a:t>
            </a:r>
            <a:r>
              <a:rPr lang="en-US" sz="1600" dirty="0" smtClean="0"/>
              <a:t>themes </a:t>
            </a:r>
            <a:r>
              <a:rPr lang="en-US" sz="1600" dirty="0"/>
              <a:t>and categories that emerge from my data, and theorizing about these </a:t>
            </a:r>
            <a:r>
              <a:rPr lang="en-US" sz="1600" dirty="0" smtClean="0"/>
              <a:t>findings</a:t>
            </a:r>
            <a:endParaRPr lang="en-US" sz="1600" dirty="0"/>
          </a:p>
          <a:p>
            <a:pPr>
              <a:spcAft>
                <a:spcPts val="1000"/>
              </a:spcAft>
              <a:buNone/>
            </a:pPr>
            <a:r>
              <a:rPr lang="en-US" sz="1800" dirty="0" smtClean="0">
                <a:solidFill>
                  <a:schemeClr val="accent4">
                    <a:lumMod val="75000"/>
                  </a:schemeClr>
                </a:solidFill>
                <a:latin typeface="Eras Light ITC" pitchFamily="34" charset="0"/>
              </a:rPr>
              <a:t>Chapter 5, Conclusions: </a:t>
            </a:r>
            <a:r>
              <a:rPr lang="en-US" sz="1600" dirty="0" smtClean="0"/>
              <a:t>synthesis </a:t>
            </a:r>
            <a:r>
              <a:rPr lang="en-US" sz="1600" dirty="0"/>
              <a:t>of </a:t>
            </a:r>
            <a:r>
              <a:rPr lang="en-US" sz="1600" dirty="0" smtClean="0"/>
              <a:t>findings </a:t>
            </a:r>
            <a:r>
              <a:rPr lang="en-US" sz="1600" dirty="0"/>
              <a:t>and discussion of their implications for and contributions to writing </a:t>
            </a:r>
            <a:r>
              <a:rPr lang="en-US" sz="1600" dirty="0" smtClean="0"/>
              <a:t>studies; also, discussion </a:t>
            </a:r>
            <a:r>
              <a:rPr lang="en-US" sz="1600" dirty="0"/>
              <a:t>of next steps and further </a:t>
            </a:r>
            <a:r>
              <a:rPr lang="en-US" sz="1600" dirty="0" smtClean="0"/>
              <a:t>research</a:t>
            </a:r>
            <a:r>
              <a:rPr lang="en-US" sz="1800" dirty="0"/>
              <a:t/>
            </a:r>
            <a:br>
              <a:rPr lang="en-US" sz="1800" dirty="0"/>
            </a:br>
            <a:endParaRPr lang="en-US" sz="1800" dirty="0"/>
          </a:p>
          <a:p>
            <a:endParaRPr lang="en-US" sz="1800" dirty="0"/>
          </a:p>
        </p:txBody>
      </p:sp>
      <p:cxnSp>
        <p:nvCxnSpPr>
          <p:cNvPr id="4" name="Straight Connector 3"/>
          <p:cNvCxnSpPr/>
          <p:nvPr/>
        </p:nvCxnSpPr>
        <p:spPr>
          <a:xfrm>
            <a:off x="533400" y="1447800"/>
            <a:ext cx="8077200"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p:cNvSpPr txBox="1"/>
          <p:nvPr/>
        </p:nvSpPr>
        <p:spPr>
          <a:xfrm rot="16200000">
            <a:off x="-1126123" y="1110734"/>
            <a:ext cx="2590801" cy="369332"/>
          </a:xfrm>
          <a:prstGeom prst="rect">
            <a:avLst/>
          </a:prstGeom>
          <a:noFill/>
        </p:spPr>
        <p:txBody>
          <a:bodyPr wrap="square" rtlCol="0">
            <a:spAutoFit/>
          </a:bodyPr>
          <a:lstStyle/>
          <a:p>
            <a:pPr algn="r"/>
            <a:r>
              <a:rPr lang="en-US" dirty="0" smtClean="0">
                <a:solidFill>
                  <a:schemeClr val="accent4">
                    <a:lumMod val="75000"/>
                  </a:schemeClr>
                </a:solidFill>
                <a:latin typeface="Eras Medium ITC" pitchFamily="34" charset="0"/>
              </a:rPr>
              <a:t>research project details</a:t>
            </a:r>
            <a:endParaRPr lang="en-US" dirty="0">
              <a:solidFill>
                <a:schemeClr val="accent4">
                  <a:lumMod val="75000"/>
                </a:schemeClr>
              </a:solidFill>
              <a:latin typeface="Eras Medium ITC" pitchFamily="34" charset="0"/>
            </a:endParaRPr>
          </a:p>
        </p:txBody>
      </p:sp>
      <p:sp>
        <p:nvSpPr>
          <p:cNvPr id="6" name="TextBox 5"/>
          <p:cNvSpPr txBox="1"/>
          <p:nvPr/>
        </p:nvSpPr>
        <p:spPr>
          <a:xfrm>
            <a:off x="8077200" y="0"/>
            <a:ext cx="1066800" cy="369332"/>
          </a:xfrm>
          <a:prstGeom prst="rect">
            <a:avLst/>
          </a:prstGeom>
          <a:noFill/>
        </p:spPr>
        <p:txBody>
          <a:bodyPr wrap="square" rtlCol="0">
            <a:spAutoFit/>
          </a:bodyPr>
          <a:lstStyle/>
          <a:p>
            <a:r>
              <a:rPr lang="en-US" dirty="0" smtClean="0"/>
              <a:t>22 of 22</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10504</TotalTime>
  <Words>5400</Words>
  <Application>Microsoft Macintosh PowerPoint</Application>
  <PresentationFormat>On-screen Show (4:3)</PresentationFormat>
  <Paragraphs>305</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Ethnographic Inquiry of Feministing</vt:lpstr>
      <vt:lpstr>Overview</vt:lpstr>
      <vt:lpstr>http://feministing.com</vt:lpstr>
      <vt:lpstr>Scholarly Landscape</vt:lpstr>
      <vt:lpstr>Finding/Minding the Gaps</vt:lpstr>
      <vt:lpstr>Finding/Minding the Gaps</vt:lpstr>
      <vt:lpstr>Project Goals</vt:lpstr>
      <vt:lpstr>Key Terms</vt:lpstr>
      <vt:lpstr>Key Terms</vt:lpstr>
      <vt:lpstr>Rhetoric/Writing &amp;Feminism</vt:lpstr>
      <vt:lpstr>Rhetoric/Writing &amp;Feminism</vt:lpstr>
      <vt:lpstr>Rhetoric/Writing &amp;Feminism</vt:lpstr>
      <vt:lpstr>Computers &amp; Writing</vt:lpstr>
      <vt:lpstr>Computers &amp; Writing</vt:lpstr>
      <vt:lpstr>Research Questions</vt:lpstr>
      <vt:lpstr>Timeline</vt:lpstr>
      <vt:lpstr>Methods &amp; Methodologies</vt:lpstr>
      <vt:lpstr>Methods &amp; Methodologies</vt:lpstr>
      <vt:lpstr>Methods &amp; Methodologies</vt:lpstr>
      <vt:lpstr>Methods &amp; Methodologies</vt:lpstr>
      <vt:lpstr>Difficulties &amp; Limitations</vt:lpstr>
      <vt:lpstr>Chapter Outlines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boak</dc:creator>
  <cp:lastModifiedBy>Kerri Hauman</cp:lastModifiedBy>
  <cp:revision>98</cp:revision>
  <dcterms:created xsi:type="dcterms:W3CDTF">2012-02-14T20:50:56Z</dcterms:created>
  <dcterms:modified xsi:type="dcterms:W3CDTF">2012-10-03T18:47:18Z</dcterms:modified>
</cp:coreProperties>
</file>